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78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7" r:id="rId40"/>
    <p:sldId id="294" r:id="rId41"/>
    <p:sldId id="295" r:id="rId42"/>
    <p:sldId id="296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7" r:id="rId62"/>
    <p:sldId id="318" r:id="rId63"/>
    <p:sldId id="316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5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FE7AB-B6A6-4B27-AC91-4D0E94A782B1}" type="datetimeFigureOut">
              <a:rPr lang="es-ES" smtClean="0"/>
              <a:pPr/>
              <a:t>21/07/2015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83A79-3FA1-45E9-9540-49AF7D3A72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813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83A79-3FA1-45E9-9540-49AF7D3A72BC}" type="slidenum">
              <a:rPr lang="es-ES" smtClean="0"/>
              <a:pPr/>
              <a:t>84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72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B7A3E-570C-4AB0-A3C2-78F01243EBB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A7B22-B3B8-4AB2-91D9-38BA7268FD9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41F9B-D07B-49DB-9131-0B1086A1B87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4DE62A-0BC8-4B83-86B3-3822ABFD422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2F49E-BD02-4A1E-A9E6-62CE55DFE42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C115C-90E6-44C8-BAAC-1D3AB5F687C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519F7-1224-4B82-99D5-03BE5995A70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5139AD-5F41-4C94-93BD-C93450B5304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BCA33-66E4-4C90-A6A9-40F738785C1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7E870-C164-43EF-B3FF-F90FB619A2D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375625-196E-45B5-B24C-427F697443D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3A2E6A-34E2-4DDE-905B-3090C40D7FD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636838"/>
            <a:ext cx="7772400" cy="1470025"/>
          </a:xfrm>
        </p:spPr>
        <p:txBody>
          <a:bodyPr/>
          <a:lstStyle/>
          <a:p>
            <a:r>
              <a:rPr lang="es-ES" dirty="0" err="1"/>
              <a:t>Dealing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Missing</a:t>
            </a:r>
            <a:r>
              <a:rPr lang="es-ES" dirty="0"/>
              <a:t> </a:t>
            </a:r>
            <a:r>
              <a:rPr lang="es-ES" dirty="0" err="1"/>
              <a:t>Values</a:t>
            </a:r>
            <a:endParaRPr lang="es-E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Assumptions and Missing Data Mechanisms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consider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i.i.d.</a:t>
            </a:r>
            <a:r>
              <a:rPr lang="es-ES" dirty="0" smtClean="0"/>
              <a:t> </a:t>
            </a:r>
            <a:r>
              <a:rPr lang="es-ES" dirty="0" err="1" smtClean="0"/>
              <a:t>assumption</a:t>
            </a:r>
            <a:r>
              <a:rPr lang="es-ES" dirty="0" smtClean="0"/>
              <a:t>, </a:t>
            </a:r>
            <a:r>
              <a:rPr lang="en-US" dirty="0" smtClean="0"/>
              <a:t>the probability function of the complete data can be written as follows: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</a:t>
            </a:r>
            <a:r>
              <a:rPr lang="en-US" i="1" dirty="0" smtClean="0"/>
              <a:t>f</a:t>
            </a:r>
            <a:r>
              <a:rPr lang="en-US" dirty="0" smtClean="0"/>
              <a:t> is the probability function for a single case and </a:t>
            </a:r>
            <a:r>
              <a:rPr lang="el-GR" dirty="0" smtClean="0"/>
              <a:t>θ</a:t>
            </a:r>
            <a:r>
              <a:rPr lang="es-ES" dirty="0" smtClean="0"/>
              <a:t> </a:t>
            </a:r>
            <a:r>
              <a:rPr lang="es-ES" dirty="0" err="1" smtClean="0"/>
              <a:t>represents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parameters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n-US" dirty="0" smtClean="0"/>
              <a:t>model that yield such a particular instance of data.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140968"/>
            <a:ext cx="31813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Assumptions and Missing Data Mechanisms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parameters’ values θ for the given data are very rarely known!</a:t>
            </a:r>
          </a:p>
          <a:p>
            <a:r>
              <a:rPr lang="en-US" dirty="0" smtClean="0"/>
              <a:t>We can </a:t>
            </a:r>
            <a:r>
              <a:rPr lang="es-ES" dirty="0" err="1" smtClean="0"/>
              <a:t>consider</a:t>
            </a:r>
            <a:r>
              <a:rPr lang="es-ES" dirty="0" smtClean="0"/>
              <a:t> </a:t>
            </a:r>
            <a:r>
              <a:rPr lang="es-ES" dirty="0" err="1" smtClean="0"/>
              <a:t>distributions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are </a:t>
            </a:r>
            <a:r>
              <a:rPr lang="es-ES" dirty="0" err="1" smtClean="0"/>
              <a:t>commonly</a:t>
            </a:r>
            <a:r>
              <a:rPr lang="es-ES" dirty="0" smtClean="0"/>
              <a:t> </a:t>
            </a:r>
            <a:r>
              <a:rPr lang="es-ES" dirty="0" err="1" smtClean="0"/>
              <a:t>found</a:t>
            </a:r>
            <a:r>
              <a:rPr lang="es-ES" dirty="0" smtClean="0"/>
              <a:t> in </a:t>
            </a:r>
            <a:r>
              <a:rPr lang="es-ES" dirty="0" err="1" smtClean="0"/>
              <a:t>nature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multivariate</a:t>
            </a:r>
            <a:r>
              <a:rPr lang="es-ES" dirty="0" smtClean="0"/>
              <a:t> normal </a:t>
            </a:r>
            <a:r>
              <a:rPr lang="es-ES" dirty="0" err="1" smtClean="0"/>
              <a:t>distribution</a:t>
            </a:r>
            <a:r>
              <a:rPr lang="es-ES" dirty="0" smtClean="0"/>
              <a:t> (</a:t>
            </a:r>
            <a:r>
              <a:rPr lang="es-ES" dirty="0" err="1" smtClean="0"/>
              <a:t>only</a:t>
            </a:r>
            <a:r>
              <a:rPr lang="es-ES" dirty="0" smtClean="0"/>
              <a:t> real </a:t>
            </a:r>
            <a:r>
              <a:rPr lang="es-ES" dirty="0" err="1" smtClean="0"/>
              <a:t>values</a:t>
            </a:r>
            <a:r>
              <a:rPr lang="es-ES" dirty="0" smtClean="0"/>
              <a:t>)</a:t>
            </a:r>
          </a:p>
          <a:p>
            <a:pPr lvl="1"/>
            <a:r>
              <a:rPr lang="es-ES" dirty="0" err="1" smtClean="0"/>
              <a:t>multinomial</a:t>
            </a:r>
            <a:r>
              <a:rPr lang="es-ES" dirty="0" smtClean="0"/>
              <a:t> </a:t>
            </a:r>
            <a:r>
              <a:rPr lang="es-ES" dirty="0" err="1" smtClean="0"/>
              <a:t>model</a:t>
            </a:r>
            <a:r>
              <a:rPr lang="es-ES" dirty="0" smtClean="0"/>
              <a:t> (nominal </a:t>
            </a:r>
            <a:r>
              <a:rPr lang="es-ES" dirty="0" err="1" smtClean="0"/>
              <a:t>attributes</a:t>
            </a:r>
            <a:r>
              <a:rPr lang="es-ES" dirty="0" smtClean="0"/>
              <a:t>)</a:t>
            </a:r>
          </a:p>
          <a:p>
            <a:pPr lvl="1"/>
            <a:r>
              <a:rPr lang="en-US" dirty="0" smtClean="0"/>
              <a:t>mixed models for combined normal and categorical features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Assumptions and Missing Data Mechanisms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parameters’ values θ for the given data are very rarely known!</a:t>
            </a:r>
          </a:p>
          <a:p>
            <a:r>
              <a:rPr lang="en-US" dirty="0" smtClean="0"/>
              <a:t>We can </a:t>
            </a:r>
            <a:r>
              <a:rPr lang="es-ES" dirty="0" err="1" smtClean="0"/>
              <a:t>consider</a:t>
            </a:r>
            <a:r>
              <a:rPr lang="es-ES" dirty="0" smtClean="0"/>
              <a:t> </a:t>
            </a:r>
            <a:r>
              <a:rPr lang="es-ES" dirty="0" err="1" smtClean="0"/>
              <a:t>distributions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are </a:t>
            </a:r>
            <a:r>
              <a:rPr lang="es-ES" dirty="0" err="1" smtClean="0"/>
              <a:t>commonly</a:t>
            </a:r>
            <a:r>
              <a:rPr lang="es-ES" dirty="0" smtClean="0"/>
              <a:t> </a:t>
            </a:r>
            <a:r>
              <a:rPr lang="es-ES" dirty="0" err="1" smtClean="0"/>
              <a:t>found</a:t>
            </a:r>
            <a:r>
              <a:rPr lang="es-ES" dirty="0" smtClean="0"/>
              <a:t> in </a:t>
            </a:r>
            <a:r>
              <a:rPr lang="es-ES" dirty="0" err="1" smtClean="0"/>
              <a:t>nature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multivariate</a:t>
            </a:r>
            <a:r>
              <a:rPr lang="es-ES" dirty="0" smtClean="0"/>
              <a:t> normal </a:t>
            </a:r>
            <a:r>
              <a:rPr lang="es-ES" dirty="0" err="1" smtClean="0"/>
              <a:t>distribution</a:t>
            </a:r>
            <a:r>
              <a:rPr lang="es-ES" dirty="0" smtClean="0"/>
              <a:t> (</a:t>
            </a:r>
            <a:r>
              <a:rPr lang="es-ES" dirty="0" err="1" smtClean="0"/>
              <a:t>only</a:t>
            </a:r>
            <a:r>
              <a:rPr lang="es-ES" dirty="0" smtClean="0"/>
              <a:t> real </a:t>
            </a:r>
            <a:r>
              <a:rPr lang="es-ES" dirty="0" err="1" smtClean="0"/>
              <a:t>values</a:t>
            </a:r>
            <a:r>
              <a:rPr lang="es-ES" dirty="0" smtClean="0"/>
              <a:t>)</a:t>
            </a:r>
          </a:p>
          <a:p>
            <a:pPr lvl="1"/>
            <a:r>
              <a:rPr lang="es-ES" dirty="0" err="1" smtClean="0"/>
              <a:t>multinomial</a:t>
            </a:r>
            <a:r>
              <a:rPr lang="es-ES" dirty="0" smtClean="0"/>
              <a:t> </a:t>
            </a:r>
            <a:r>
              <a:rPr lang="es-ES" dirty="0" err="1" smtClean="0"/>
              <a:t>model</a:t>
            </a:r>
            <a:r>
              <a:rPr lang="es-ES" dirty="0" smtClean="0"/>
              <a:t> (nominal </a:t>
            </a:r>
            <a:r>
              <a:rPr lang="es-ES" dirty="0" err="1" smtClean="0"/>
              <a:t>attributes</a:t>
            </a:r>
            <a:r>
              <a:rPr lang="es-ES" dirty="0" smtClean="0"/>
              <a:t>)</a:t>
            </a:r>
          </a:p>
          <a:p>
            <a:pPr lvl="1"/>
            <a:r>
              <a:rPr lang="en-US" dirty="0" smtClean="0"/>
              <a:t>mixed models for combined normal and categorical features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Assumptions and Missing Data Mechanisms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=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obs</a:t>
            </a:r>
            <a:r>
              <a:rPr lang="en-US" dirty="0" smtClean="0"/>
              <a:t>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mis</a:t>
            </a:r>
            <a:r>
              <a:rPr lang="en-US" dirty="0" smtClean="0"/>
              <a:t>),</a:t>
            </a:r>
          </a:p>
          <a:p>
            <a:pPr lvl="1"/>
            <a:r>
              <a:rPr lang="en-US" dirty="0" smtClean="0"/>
              <a:t>We call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obs</a:t>
            </a:r>
            <a:r>
              <a:rPr lang="en-US" dirty="0" smtClean="0"/>
              <a:t> the observed part of X </a:t>
            </a:r>
          </a:p>
          <a:p>
            <a:pPr lvl="1"/>
            <a:r>
              <a:rPr lang="en-US" dirty="0" smtClean="0"/>
              <a:t>We denote the missing part as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mis</a:t>
            </a:r>
            <a:r>
              <a:rPr lang="en-US" dirty="0" smtClean="0"/>
              <a:t> </a:t>
            </a:r>
          </a:p>
          <a:p>
            <a:endParaRPr lang="es-ES" dirty="0" smtClean="0"/>
          </a:p>
          <a:p>
            <a:r>
              <a:rPr lang="es-ES" dirty="0" err="1" smtClean="0"/>
              <a:t>Let’s</a:t>
            </a:r>
            <a:r>
              <a:rPr lang="es-ES" dirty="0" smtClean="0"/>
              <a:t> </a:t>
            </a:r>
            <a:r>
              <a:rPr lang="es-ES" dirty="0" err="1" smtClean="0"/>
              <a:t>suppose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dispose</a:t>
            </a:r>
            <a:r>
              <a:rPr lang="es-ES" dirty="0" smtClean="0"/>
              <a:t> of a </a:t>
            </a:r>
            <a:r>
              <a:rPr lang="es-ES" dirty="0" err="1" smtClean="0"/>
              <a:t>matrix</a:t>
            </a:r>
            <a:r>
              <a:rPr lang="es-ES" dirty="0" smtClean="0"/>
              <a:t> B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size</a:t>
            </a:r>
            <a:r>
              <a:rPr lang="es-ES" dirty="0" smtClean="0"/>
              <a:t> of X</a:t>
            </a:r>
          </a:p>
          <a:p>
            <a:r>
              <a:rPr lang="es-ES" dirty="0" smtClean="0"/>
              <a:t>B </a:t>
            </a:r>
            <a:r>
              <a:rPr lang="es-ES" dirty="0" err="1" smtClean="0"/>
              <a:t>values</a:t>
            </a:r>
            <a:r>
              <a:rPr lang="es-ES" dirty="0" smtClean="0"/>
              <a:t> are 0 o 1 </a:t>
            </a:r>
            <a:r>
              <a:rPr lang="es-ES" dirty="0" err="1" smtClean="0"/>
              <a:t>when</a:t>
            </a:r>
            <a:r>
              <a:rPr lang="es-ES" dirty="0" smtClean="0"/>
              <a:t> X </a:t>
            </a:r>
            <a:r>
              <a:rPr lang="es-ES" dirty="0" err="1" smtClean="0"/>
              <a:t>elements</a:t>
            </a:r>
            <a:r>
              <a:rPr lang="es-ES" dirty="0" smtClean="0"/>
              <a:t> are </a:t>
            </a:r>
            <a:r>
              <a:rPr lang="es-ES" dirty="0" err="1" smtClean="0"/>
              <a:t>missing</a:t>
            </a:r>
            <a:r>
              <a:rPr lang="es-ES" dirty="0" smtClean="0"/>
              <a:t> and </a:t>
            </a:r>
            <a:r>
              <a:rPr lang="es-ES" dirty="0" err="1" smtClean="0"/>
              <a:t>missing</a:t>
            </a:r>
            <a:r>
              <a:rPr lang="es-ES" dirty="0" smtClean="0"/>
              <a:t> </a:t>
            </a:r>
            <a:r>
              <a:rPr lang="es-ES" dirty="0" err="1" smtClean="0"/>
              <a:t>respectively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Assumptions and Missing Data Mechanisms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distribution of B should be related to X and to some unknown parameters ζ , so we dispose a probability model for B described by </a:t>
            </a:r>
            <a:r>
              <a:rPr lang="es-ES" dirty="0" smtClean="0"/>
              <a:t>P(B|X, </a:t>
            </a:r>
            <a:r>
              <a:rPr lang="el-GR" dirty="0" smtClean="0"/>
              <a:t>ζ).</a:t>
            </a:r>
            <a:endParaRPr lang="en-US" dirty="0" smtClean="0"/>
          </a:p>
          <a:p>
            <a:r>
              <a:rPr lang="en-US" dirty="0" smtClean="0"/>
              <a:t>Having a </a:t>
            </a:r>
            <a:r>
              <a:rPr lang="en-US" i="1" dirty="0" smtClean="0"/>
              <a:t>missing at random</a:t>
            </a:r>
            <a:r>
              <a:rPr lang="en-US" dirty="0" smtClean="0"/>
              <a:t> (</a:t>
            </a:r>
            <a:r>
              <a:rPr lang="en-US" b="1" dirty="0" smtClean="0"/>
              <a:t>MAR</a:t>
            </a:r>
            <a:r>
              <a:rPr lang="en-US" dirty="0" smtClean="0"/>
              <a:t>) assumption means that this distribution does not depend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i="1" dirty="0" err="1" smtClean="0"/>
              <a:t>Xmis</a:t>
            </a:r>
            <a:r>
              <a:rPr lang="es-ES" i="1" dirty="0" smtClean="0"/>
              <a:t>:</a:t>
            </a: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5445224"/>
            <a:ext cx="583264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Assumptions and Missing Data Mechanisms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 does not suggest that the missing data values constitute just another possible sample from the probability distribution.</a:t>
            </a:r>
          </a:p>
          <a:p>
            <a:pPr lvl="1"/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condition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n-US" dirty="0" smtClean="0"/>
              <a:t>known as </a:t>
            </a:r>
            <a:r>
              <a:rPr lang="en-US" i="1" dirty="0" smtClean="0"/>
              <a:t>missing completely at random</a:t>
            </a:r>
            <a:r>
              <a:rPr lang="en-US" dirty="0" smtClean="0"/>
              <a:t> (</a:t>
            </a:r>
            <a:r>
              <a:rPr lang="en-US" b="1" dirty="0" smtClean="0"/>
              <a:t>MCAR</a:t>
            </a:r>
            <a:r>
              <a:rPr lang="en-US" dirty="0" smtClean="0"/>
              <a:t>).</a:t>
            </a:r>
          </a:p>
          <a:p>
            <a:r>
              <a:rPr lang="en-US" dirty="0" smtClean="0"/>
              <a:t>MCAR is a special case of MAR in which the distribution of an example having a MV for an attribute does not depend on either the observed or the unobserved data</a:t>
            </a:r>
            <a:endParaRPr lang="es-E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5661248"/>
            <a:ext cx="5085377" cy="74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Assumptions and Missing Data Mechanisms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 MCAR, the analysis of only those units with complete data gives valid inferences</a:t>
            </a:r>
          </a:p>
          <a:p>
            <a:pPr lvl="1"/>
            <a:r>
              <a:rPr lang="en-US" dirty="0" smtClean="0"/>
              <a:t>Although there will generally be some loss of information</a:t>
            </a:r>
          </a:p>
          <a:p>
            <a:r>
              <a:rPr lang="en-US" dirty="0" smtClean="0"/>
              <a:t>MCAR is more restrictive than MAR</a:t>
            </a:r>
          </a:p>
          <a:p>
            <a:pPr lvl="1"/>
            <a:r>
              <a:rPr lang="es-ES" dirty="0" smtClean="0"/>
              <a:t>MAR </a:t>
            </a:r>
            <a:r>
              <a:rPr lang="es-ES" dirty="0" err="1" smtClean="0"/>
              <a:t>requires</a:t>
            </a:r>
            <a:r>
              <a:rPr lang="es-ES" dirty="0" smtClean="0"/>
              <a:t>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n-US" dirty="0" smtClean="0"/>
              <a:t>the MVs behave like a random sample of all values in some particular subclasses </a:t>
            </a:r>
            <a:r>
              <a:rPr lang="es-ES" dirty="0" err="1" smtClean="0"/>
              <a:t>defined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observed</a:t>
            </a:r>
            <a:r>
              <a:rPr lang="es-ES" dirty="0" smtClean="0"/>
              <a:t> data.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Assumptions and Missing Data Mechanisms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third case arises when MAR does not apply as the MV depends on both the rest of observed values and the proper value itself.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model is usually called not missing at random (</a:t>
            </a:r>
            <a:r>
              <a:rPr lang="en-US" b="1" dirty="0" smtClean="0"/>
              <a:t>NMAR</a:t>
            </a:r>
            <a:r>
              <a:rPr lang="en-US" dirty="0" smtClean="0"/>
              <a:t>) or missing not at random (</a:t>
            </a:r>
            <a:r>
              <a:rPr lang="en-US" b="1" dirty="0" smtClean="0"/>
              <a:t>MNAR</a:t>
            </a:r>
            <a:r>
              <a:rPr lang="en-US" dirty="0" smtClean="0"/>
              <a:t>) in the literature.</a:t>
            </a:r>
          </a:p>
          <a:p>
            <a:r>
              <a:rPr lang="en-US" dirty="0" smtClean="0"/>
              <a:t>The only way to obtain an unbiased estimate is to model the </a:t>
            </a:r>
            <a:r>
              <a:rPr lang="en-US" dirty="0" err="1" smtClean="0"/>
              <a:t>missingness</a:t>
            </a:r>
            <a:r>
              <a:rPr lang="en-US" dirty="0" smtClean="0"/>
              <a:t> as well.</a:t>
            </a:r>
          </a:p>
          <a:p>
            <a:pPr lvl="1"/>
            <a:r>
              <a:rPr lang="en-US" dirty="0" smtClean="0"/>
              <a:t>This is a very complex task in which we should create a model accounting for the missing data that should be later incorporated to a more complex model used to estimate the MVs.</a:t>
            </a:r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708920"/>
            <a:ext cx="3313978" cy="569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Dealing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Missing</a:t>
            </a:r>
            <a:r>
              <a:rPr lang="es-ES" dirty="0" smtClean="0"/>
              <a:t> </a:t>
            </a:r>
            <a:r>
              <a:rPr lang="es-ES" dirty="0" err="1" smtClean="0"/>
              <a:t>Values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Introduction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Assumptions</a:t>
            </a:r>
            <a:r>
              <a:rPr lang="es-ES" dirty="0" smtClean="0">
                <a:solidFill>
                  <a:schemeClr val="bg2"/>
                </a:solidFill>
              </a:rPr>
              <a:t> and </a:t>
            </a:r>
            <a:r>
              <a:rPr lang="es-ES" dirty="0" err="1" smtClean="0">
                <a:solidFill>
                  <a:schemeClr val="bg2"/>
                </a:solidFill>
              </a:rPr>
              <a:t>Missing</a:t>
            </a:r>
            <a:r>
              <a:rPr lang="es-ES" dirty="0" smtClean="0">
                <a:solidFill>
                  <a:schemeClr val="bg2"/>
                </a:solidFill>
              </a:rPr>
              <a:t> Data </a:t>
            </a:r>
            <a:r>
              <a:rPr lang="es-ES" dirty="0" err="1" smtClean="0">
                <a:solidFill>
                  <a:schemeClr val="bg2"/>
                </a:solidFill>
              </a:rPr>
              <a:t>Mechanisms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/>
              <a:t>Simple </a:t>
            </a:r>
            <a:r>
              <a:rPr lang="es-ES" dirty="0" err="1" smtClean="0"/>
              <a:t>Approaches</a:t>
            </a:r>
            <a:r>
              <a:rPr lang="es-ES" dirty="0" smtClean="0"/>
              <a:t> to </a:t>
            </a:r>
            <a:r>
              <a:rPr lang="es-ES" dirty="0" err="1" smtClean="0"/>
              <a:t>Missing</a:t>
            </a:r>
            <a:r>
              <a:rPr lang="es-ES" dirty="0" smtClean="0"/>
              <a:t> Data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Maximum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Likelihood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Imputation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Methods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Machine </a:t>
            </a:r>
            <a:r>
              <a:rPr lang="es-ES" dirty="0" err="1" smtClean="0">
                <a:solidFill>
                  <a:schemeClr val="bg2"/>
                </a:solidFill>
              </a:rPr>
              <a:t>Learning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Based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Methods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>
                <a:solidFill>
                  <a:schemeClr val="bg2"/>
                </a:solidFill>
              </a:rPr>
              <a:t>Experimental </a:t>
            </a:r>
            <a:r>
              <a:rPr lang="es-ES" dirty="0" err="1">
                <a:solidFill>
                  <a:schemeClr val="bg2"/>
                </a:solidFill>
              </a:rPr>
              <a:t>Comparative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Analysis</a:t>
            </a:r>
            <a:endParaRPr lang="es-ES" dirty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s-ES" dirty="0" smtClean="0"/>
              <a:t>Simple </a:t>
            </a:r>
            <a:r>
              <a:rPr lang="es-ES" dirty="0" err="1" smtClean="0"/>
              <a:t>Approaches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Missing</a:t>
            </a:r>
            <a:r>
              <a:rPr lang="es-ES" dirty="0" smtClean="0"/>
              <a:t> Data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They usually do not take into account the </a:t>
            </a:r>
            <a:r>
              <a:rPr lang="en-US" dirty="0" err="1" smtClean="0"/>
              <a:t>missingness</a:t>
            </a:r>
            <a:r>
              <a:rPr lang="en-US" dirty="0" smtClean="0"/>
              <a:t> mechanism and they blindly perform the operation.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Dealing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Missing</a:t>
            </a:r>
            <a:r>
              <a:rPr lang="es-ES" dirty="0" smtClean="0"/>
              <a:t> </a:t>
            </a:r>
            <a:r>
              <a:rPr lang="es-ES" dirty="0" err="1" smtClean="0"/>
              <a:t>Values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Introduction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Assumptions</a:t>
            </a:r>
            <a:r>
              <a:rPr lang="es-ES" dirty="0" smtClean="0">
                <a:solidFill>
                  <a:schemeClr val="bg2"/>
                </a:solidFill>
              </a:rPr>
              <a:t> and </a:t>
            </a:r>
            <a:r>
              <a:rPr lang="es-ES" dirty="0" err="1" smtClean="0">
                <a:solidFill>
                  <a:schemeClr val="bg2"/>
                </a:solidFill>
              </a:rPr>
              <a:t>Missing</a:t>
            </a:r>
            <a:r>
              <a:rPr lang="es-ES" dirty="0" smtClean="0">
                <a:solidFill>
                  <a:schemeClr val="bg2"/>
                </a:solidFill>
              </a:rPr>
              <a:t> Data </a:t>
            </a:r>
            <a:r>
              <a:rPr lang="es-ES" dirty="0" err="1" smtClean="0">
                <a:solidFill>
                  <a:schemeClr val="bg2"/>
                </a:solidFill>
              </a:rPr>
              <a:t>Mechanisms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Simple </a:t>
            </a:r>
            <a:r>
              <a:rPr lang="es-ES" dirty="0" err="1" smtClean="0">
                <a:solidFill>
                  <a:schemeClr val="bg2"/>
                </a:solidFill>
              </a:rPr>
              <a:t>Approaches</a:t>
            </a:r>
            <a:r>
              <a:rPr lang="es-ES" dirty="0" smtClean="0">
                <a:solidFill>
                  <a:schemeClr val="bg2"/>
                </a:solidFill>
              </a:rPr>
              <a:t> to </a:t>
            </a:r>
            <a:r>
              <a:rPr lang="es-ES" dirty="0" err="1" smtClean="0">
                <a:solidFill>
                  <a:schemeClr val="bg2"/>
                </a:solidFill>
              </a:rPr>
              <a:t>Missing</a:t>
            </a:r>
            <a:r>
              <a:rPr lang="es-ES" dirty="0" smtClean="0">
                <a:solidFill>
                  <a:schemeClr val="bg2"/>
                </a:solidFill>
              </a:rPr>
              <a:t> Data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Maximum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Likelihood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Imputation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Methods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Machine </a:t>
            </a:r>
            <a:r>
              <a:rPr lang="es-ES" dirty="0" err="1" smtClean="0">
                <a:solidFill>
                  <a:schemeClr val="bg2"/>
                </a:solidFill>
              </a:rPr>
              <a:t>Learning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Based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Methods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>
                <a:solidFill>
                  <a:schemeClr val="bg2"/>
                </a:solidFill>
              </a:rPr>
              <a:t>Experimental </a:t>
            </a:r>
            <a:r>
              <a:rPr lang="es-ES" dirty="0" err="1">
                <a:solidFill>
                  <a:schemeClr val="bg2"/>
                </a:solidFill>
              </a:rPr>
              <a:t>Comparative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Analysis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s-ES" dirty="0" smtClean="0"/>
              <a:t>Simple </a:t>
            </a:r>
            <a:r>
              <a:rPr lang="es-ES" dirty="0" err="1" smtClean="0"/>
              <a:t>Approaches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Missing</a:t>
            </a:r>
            <a:r>
              <a:rPr lang="es-ES" dirty="0" smtClean="0"/>
              <a:t> Data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most simple approach is to do not impute (</a:t>
            </a:r>
            <a:r>
              <a:rPr lang="en-US" b="1" dirty="0" smtClean="0"/>
              <a:t>DNI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the MVs remain </a:t>
            </a:r>
            <a:r>
              <a:rPr lang="en-US" dirty="0" err="1" smtClean="0"/>
              <a:t>unreplaced</a:t>
            </a:r>
            <a:r>
              <a:rPr lang="en-US" dirty="0" smtClean="0"/>
              <a:t>, so the DM algorithm must use their default MVs </a:t>
            </a:r>
            <a:r>
              <a:rPr lang="es-ES" dirty="0" err="1" smtClean="0"/>
              <a:t>strategies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present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A</a:t>
            </a:r>
            <a:r>
              <a:rPr lang="en-US" dirty="0" smtClean="0"/>
              <a:t>n alternative for these learning methods that cannot deal with MVs, another approach is to convert the MVs to a </a:t>
            </a:r>
            <a:r>
              <a:rPr lang="en-US" dirty="0" err="1" smtClean="0"/>
              <a:t>newvalue</a:t>
            </a:r>
            <a:r>
              <a:rPr lang="en-US" dirty="0" smtClean="0"/>
              <a:t> (encode them into a new numerical value).</a:t>
            </a:r>
          </a:p>
          <a:p>
            <a:pPr lvl="1"/>
            <a:r>
              <a:rPr lang="en-US" dirty="0" smtClean="0"/>
              <a:t>Such a simplistic method has been shown to lead to serious inference problems</a:t>
            </a:r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s-ES" dirty="0" smtClean="0"/>
              <a:t>Simple </a:t>
            </a:r>
            <a:r>
              <a:rPr lang="es-ES" dirty="0" err="1" smtClean="0"/>
              <a:t>Approaches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Missing</a:t>
            </a:r>
            <a:r>
              <a:rPr lang="es-ES" dirty="0" smtClean="0"/>
              <a:t> Data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very common approach in the specialized literature, even nowadays, is to apply case deletion or ignore missing (</a:t>
            </a:r>
            <a:r>
              <a:rPr lang="en-US" b="1" dirty="0" smtClean="0"/>
              <a:t>IM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All instances with at least one MV are discarded from the data set.</a:t>
            </a:r>
          </a:p>
          <a:p>
            <a:r>
              <a:rPr lang="en-US" dirty="0" smtClean="0"/>
              <a:t>Under the assumption that data is MCAR, it leads to unbiased </a:t>
            </a:r>
            <a:r>
              <a:rPr lang="es-ES" dirty="0" err="1" smtClean="0"/>
              <a:t>parameter</a:t>
            </a:r>
            <a:r>
              <a:rPr lang="es-ES" dirty="0" smtClean="0"/>
              <a:t> </a:t>
            </a:r>
            <a:r>
              <a:rPr lang="es-ES" dirty="0" err="1" smtClean="0"/>
              <a:t>estimates</a:t>
            </a:r>
            <a:r>
              <a:rPr lang="es-ES" dirty="0" smtClean="0"/>
              <a:t>…</a:t>
            </a:r>
          </a:p>
          <a:p>
            <a:r>
              <a:rPr lang="es-ES" dirty="0" smtClean="0"/>
              <a:t>…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n-US" dirty="0" smtClean="0"/>
              <a:t>even when the data are MCAR there is a loss in </a:t>
            </a:r>
            <a:r>
              <a:rPr lang="es-ES" dirty="0" err="1" smtClean="0"/>
              <a:t>power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approach</a:t>
            </a:r>
            <a:endParaRPr lang="es-ES" dirty="0" smtClean="0"/>
          </a:p>
          <a:p>
            <a:endParaRPr lang="en-U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Simple </a:t>
            </a:r>
            <a:r>
              <a:rPr lang="es-ES" dirty="0" err="1" smtClean="0"/>
              <a:t>Approaches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Missing</a:t>
            </a:r>
            <a:r>
              <a:rPr lang="es-ES" dirty="0" smtClean="0"/>
              <a:t> Data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substitution of the MVs for the global most common attribute value for nominal attributes, and global average value for numerical </a:t>
            </a:r>
            <a:r>
              <a:rPr lang="es-ES" dirty="0" err="1" smtClean="0"/>
              <a:t>attributes</a:t>
            </a:r>
            <a:r>
              <a:rPr lang="es-ES" dirty="0" smtClean="0"/>
              <a:t> (</a:t>
            </a:r>
            <a:r>
              <a:rPr lang="es-ES" b="1" dirty="0" smtClean="0"/>
              <a:t>MC</a:t>
            </a:r>
            <a:r>
              <a:rPr lang="es-ES" dirty="0" smtClean="0"/>
              <a:t>)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widely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endParaRPr lang="es-ES" dirty="0" smtClean="0"/>
          </a:p>
          <a:p>
            <a:r>
              <a:rPr lang="en-US" dirty="0" smtClean="0"/>
              <a:t>A variant of MC is the concept most common attribute value for nominal attributes, and concept average value for numerical attributes (</a:t>
            </a:r>
            <a:r>
              <a:rPr lang="en-US" b="1" dirty="0" smtClean="0"/>
              <a:t>CMC</a:t>
            </a:r>
            <a:r>
              <a:rPr lang="en-US" dirty="0" smtClean="0"/>
              <a:t>)</a:t>
            </a:r>
          </a:p>
          <a:p>
            <a:pPr lvl="1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n-US" dirty="0" smtClean="0"/>
              <a:t>MV is replaced by the most repeated one if nominal or is the mean value if numerical, but considers only the instances with the same class as the reference instance.</a:t>
            </a:r>
          </a:p>
          <a:p>
            <a:r>
              <a:rPr lang="en-US" dirty="0" smtClean="0"/>
              <a:t>Drawback: the covariance in the imputed data set will be severely altered if the amount of MVs is considerable</a:t>
            </a:r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Dealing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Missing</a:t>
            </a:r>
            <a:r>
              <a:rPr lang="es-ES" dirty="0" smtClean="0"/>
              <a:t> </a:t>
            </a:r>
            <a:r>
              <a:rPr lang="es-ES" dirty="0" err="1" smtClean="0"/>
              <a:t>Values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Introduction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Assumptions</a:t>
            </a:r>
            <a:r>
              <a:rPr lang="es-ES" dirty="0" smtClean="0">
                <a:solidFill>
                  <a:schemeClr val="bg2"/>
                </a:solidFill>
              </a:rPr>
              <a:t> and </a:t>
            </a:r>
            <a:r>
              <a:rPr lang="es-ES" dirty="0" err="1" smtClean="0">
                <a:solidFill>
                  <a:schemeClr val="bg2"/>
                </a:solidFill>
              </a:rPr>
              <a:t>Missing</a:t>
            </a:r>
            <a:r>
              <a:rPr lang="es-ES" dirty="0" smtClean="0">
                <a:solidFill>
                  <a:schemeClr val="bg2"/>
                </a:solidFill>
              </a:rPr>
              <a:t> Data </a:t>
            </a:r>
            <a:r>
              <a:rPr lang="es-ES" dirty="0" err="1" smtClean="0">
                <a:solidFill>
                  <a:schemeClr val="bg2"/>
                </a:solidFill>
              </a:rPr>
              <a:t>Mechanisms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Simple </a:t>
            </a:r>
            <a:r>
              <a:rPr lang="es-ES" dirty="0" err="1" smtClean="0">
                <a:solidFill>
                  <a:schemeClr val="bg2"/>
                </a:solidFill>
              </a:rPr>
              <a:t>Approaches</a:t>
            </a:r>
            <a:r>
              <a:rPr lang="es-ES" dirty="0" smtClean="0">
                <a:solidFill>
                  <a:schemeClr val="bg2"/>
                </a:solidFill>
              </a:rPr>
              <a:t> to </a:t>
            </a:r>
            <a:r>
              <a:rPr lang="es-ES" dirty="0" err="1" smtClean="0">
                <a:solidFill>
                  <a:schemeClr val="bg2"/>
                </a:solidFill>
              </a:rPr>
              <a:t>Missing</a:t>
            </a:r>
            <a:r>
              <a:rPr lang="es-ES" dirty="0" smtClean="0">
                <a:solidFill>
                  <a:schemeClr val="bg2"/>
                </a:solidFill>
              </a:rPr>
              <a:t> Data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/>
              <a:t>Maximum</a:t>
            </a:r>
            <a:r>
              <a:rPr lang="es-ES" dirty="0" smtClean="0"/>
              <a:t> </a:t>
            </a:r>
            <a:r>
              <a:rPr lang="es-ES" dirty="0" err="1" smtClean="0"/>
              <a:t>Likelihood</a:t>
            </a:r>
            <a:r>
              <a:rPr lang="es-ES" dirty="0" smtClean="0"/>
              <a:t> </a:t>
            </a:r>
            <a:r>
              <a:rPr lang="es-ES" dirty="0" err="1" smtClean="0"/>
              <a:t>Imputation</a:t>
            </a:r>
            <a:r>
              <a:rPr lang="es-ES" dirty="0" smtClean="0"/>
              <a:t> </a:t>
            </a:r>
            <a:r>
              <a:rPr lang="es-ES" dirty="0" err="1" smtClean="0"/>
              <a:t>Methods</a:t>
            </a:r>
            <a:endParaRPr lang="es-E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Machine </a:t>
            </a:r>
            <a:r>
              <a:rPr lang="es-ES" dirty="0" err="1" smtClean="0">
                <a:solidFill>
                  <a:schemeClr val="bg2"/>
                </a:solidFill>
              </a:rPr>
              <a:t>Learning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Based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Methods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>
                <a:solidFill>
                  <a:schemeClr val="bg2"/>
                </a:solidFill>
              </a:rPr>
              <a:t>Experimental </a:t>
            </a:r>
            <a:r>
              <a:rPr lang="es-ES" dirty="0" err="1">
                <a:solidFill>
                  <a:schemeClr val="bg2"/>
                </a:solidFill>
              </a:rPr>
              <a:t>Comparative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Analysis</a:t>
            </a:r>
            <a:endParaRPr lang="es-ES" dirty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s-ES" dirty="0" err="1" smtClean="0"/>
              <a:t>Maximum</a:t>
            </a:r>
            <a:r>
              <a:rPr lang="es-ES" dirty="0" smtClean="0"/>
              <a:t> </a:t>
            </a:r>
            <a:r>
              <a:rPr lang="es-ES" dirty="0" err="1" smtClean="0"/>
              <a:t>Likelihood</a:t>
            </a:r>
            <a:r>
              <a:rPr lang="es-ES" dirty="0" smtClean="0"/>
              <a:t> </a:t>
            </a:r>
            <a:r>
              <a:rPr lang="es-ES" dirty="0" err="1" smtClean="0"/>
              <a:t>Imputation</a:t>
            </a:r>
            <a:r>
              <a:rPr lang="es-ES" dirty="0" smtClean="0"/>
              <a:t> </a:t>
            </a:r>
            <a:r>
              <a:rPr lang="es-ES" dirty="0" err="1" smtClean="0"/>
              <a:t>Methods</a:t>
            </a:r>
            <a:endParaRPr lang="es-ES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Rubin et al. formalized the concept of missing data introduction </a:t>
            </a:r>
            <a:r>
              <a:rPr lang="es-ES" dirty="0" err="1" smtClean="0"/>
              <a:t>mechanisms</a:t>
            </a:r>
            <a:r>
              <a:rPr lang="es-ES" dirty="0" smtClean="0"/>
              <a:t> and </a:t>
            </a:r>
            <a:r>
              <a:rPr lang="en-US" dirty="0" smtClean="0"/>
              <a:t>they advised against use case deletion as a </a:t>
            </a:r>
            <a:r>
              <a:rPr lang="es-ES" dirty="0" err="1" smtClean="0"/>
              <a:t>methodology</a:t>
            </a:r>
            <a:r>
              <a:rPr lang="es-ES" dirty="0" smtClean="0"/>
              <a:t> (IM)</a:t>
            </a:r>
          </a:p>
          <a:p>
            <a:endParaRPr lang="es-ES" dirty="0" smtClean="0"/>
          </a:p>
          <a:p>
            <a:r>
              <a:rPr lang="en-US" dirty="0" smtClean="0"/>
              <a:t>An ideal and rare case would be where the parameters of the data distribution θ were known</a:t>
            </a:r>
          </a:p>
          <a:p>
            <a:pPr lvl="1"/>
            <a:r>
              <a:rPr lang="en-US" dirty="0" smtClean="0"/>
              <a:t>A sample from such a distribution (conditioned or not to the other attributes’ values) would be a suitable imputed value for the missing one.</a:t>
            </a:r>
          </a:p>
          <a:p>
            <a:r>
              <a:rPr lang="es-ES" dirty="0" err="1" smtClean="0">
                <a:solidFill>
                  <a:srgbClr val="FF0000"/>
                </a:solidFill>
              </a:rPr>
              <a:t>The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problem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is that the parameters θ are rarely known and also very hard to estimate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s-ES" dirty="0" err="1" smtClean="0"/>
              <a:t>Maximum</a:t>
            </a:r>
            <a:r>
              <a:rPr lang="es-ES" dirty="0" smtClean="0"/>
              <a:t> </a:t>
            </a:r>
            <a:r>
              <a:rPr lang="es-ES" dirty="0" err="1" smtClean="0"/>
              <a:t>Likelihood</a:t>
            </a:r>
            <a:r>
              <a:rPr lang="es-ES" dirty="0" smtClean="0"/>
              <a:t> </a:t>
            </a:r>
            <a:r>
              <a:rPr lang="es-ES" dirty="0" err="1" smtClean="0"/>
              <a:t>Imputation</a:t>
            </a:r>
            <a:r>
              <a:rPr lang="es-ES" dirty="0" smtClean="0"/>
              <a:t> </a:t>
            </a:r>
            <a:r>
              <a:rPr lang="es-ES" dirty="0" err="1" smtClean="0"/>
              <a:t>Methods</a:t>
            </a:r>
            <a:endParaRPr lang="es-ES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alternative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to use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maximum</a:t>
            </a:r>
            <a:r>
              <a:rPr lang="es-ES" dirty="0" smtClean="0"/>
              <a:t> </a:t>
            </a:r>
            <a:r>
              <a:rPr lang="es-ES" dirty="0" err="1" smtClean="0"/>
              <a:t>likelihood</a:t>
            </a:r>
            <a:r>
              <a:rPr lang="es-ES" dirty="0" smtClean="0"/>
              <a:t> to </a:t>
            </a:r>
            <a:r>
              <a:rPr lang="es-ES" dirty="0" err="1" smtClean="0"/>
              <a:t>estimate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original </a:t>
            </a:r>
            <a:r>
              <a:rPr lang="en-US" dirty="0" smtClean="0"/>
              <a:t>θ</a:t>
            </a:r>
          </a:p>
          <a:p>
            <a:r>
              <a:rPr lang="en-US" dirty="0"/>
              <a:t>So the next question arises: to solve a maximum likelihood type problem, can </a:t>
            </a:r>
            <a:r>
              <a:rPr lang="en-US" dirty="0" smtClean="0"/>
              <a:t>we analytically </a:t>
            </a:r>
            <a:r>
              <a:rPr lang="en-US" dirty="0"/>
              <a:t>maximize the likelihood function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it can work with </a:t>
            </a:r>
            <a:r>
              <a:rPr lang="en-US" dirty="0" smtClean="0"/>
              <a:t>one dimensional </a:t>
            </a:r>
            <a:r>
              <a:rPr lang="en-US" dirty="0"/>
              <a:t>Bernoulli problems like the coin </a:t>
            </a:r>
            <a:r>
              <a:rPr lang="en-US" dirty="0" smtClean="0"/>
              <a:t>toss 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also works with </a:t>
            </a:r>
            <a:r>
              <a:rPr lang="en-US" dirty="0" err="1" smtClean="0"/>
              <a:t>onedimensional</a:t>
            </a:r>
            <a:r>
              <a:rPr lang="en-US" dirty="0" smtClean="0"/>
              <a:t> </a:t>
            </a:r>
            <a:r>
              <a:rPr lang="en-US" dirty="0"/>
              <a:t>Gaussian by finding the </a:t>
            </a:r>
            <a:r>
              <a:rPr lang="en-US" i="1" dirty="0"/>
              <a:t>μ </a:t>
            </a:r>
            <a:r>
              <a:rPr lang="en-US" dirty="0"/>
              <a:t>and </a:t>
            </a:r>
            <a:r>
              <a:rPr lang="en-US" i="1" dirty="0"/>
              <a:t>σ </a:t>
            </a:r>
            <a:r>
              <a:rPr lang="en-US" dirty="0"/>
              <a:t>parameters</a:t>
            </a:r>
            <a:endParaRPr lang="en-U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s-ES" dirty="0" err="1" smtClean="0"/>
              <a:t>Maximum</a:t>
            </a:r>
            <a:r>
              <a:rPr lang="es-ES" dirty="0" smtClean="0"/>
              <a:t> </a:t>
            </a:r>
            <a:r>
              <a:rPr lang="es-ES" dirty="0" err="1" smtClean="0"/>
              <a:t>Likelihood</a:t>
            </a:r>
            <a:r>
              <a:rPr lang="es-ES" dirty="0" smtClean="0"/>
              <a:t> </a:t>
            </a:r>
            <a:r>
              <a:rPr lang="es-ES" dirty="0" err="1" smtClean="0"/>
              <a:t>Imputation</a:t>
            </a:r>
            <a:r>
              <a:rPr lang="es-ES" dirty="0" smtClean="0"/>
              <a:t> </a:t>
            </a:r>
            <a:r>
              <a:rPr lang="es-ES" dirty="0" err="1" smtClean="0"/>
              <a:t>Methods</a:t>
            </a:r>
            <a:endParaRPr lang="es-ES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</a:t>
            </a:r>
            <a:r>
              <a:rPr lang="en-US" dirty="0" smtClean="0"/>
              <a:t>an we analytically </a:t>
            </a:r>
            <a:r>
              <a:rPr lang="en-US" dirty="0"/>
              <a:t>maximize the likelihood function</a:t>
            </a:r>
            <a:r>
              <a:rPr lang="en-US" dirty="0" smtClean="0"/>
              <a:t>?</a:t>
            </a:r>
          </a:p>
          <a:p>
            <a:r>
              <a:rPr lang="en-US" dirty="0">
                <a:solidFill>
                  <a:srgbClr val="FF0000"/>
                </a:solidFill>
              </a:rPr>
              <a:t>In real world data things are not that easy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can have distribution that </a:t>
            </a:r>
            <a:r>
              <a:rPr lang="en-US" dirty="0" smtClean="0"/>
              <a:t>may not </a:t>
            </a:r>
            <a:r>
              <a:rPr lang="en-US" dirty="0"/>
              <a:t>be well behaved or </a:t>
            </a:r>
            <a:endParaRPr lang="en-US" dirty="0" smtClean="0"/>
          </a:p>
          <a:p>
            <a:pPr lvl="1"/>
            <a:r>
              <a:rPr lang="en-US" dirty="0" smtClean="0"/>
              <a:t>have </a:t>
            </a:r>
            <a:r>
              <a:rPr lang="en-US" dirty="0"/>
              <a:t>too many parameters making the actual solution </a:t>
            </a:r>
            <a:r>
              <a:rPr lang="en-US" dirty="0" smtClean="0"/>
              <a:t>computationally </a:t>
            </a:r>
            <a:r>
              <a:rPr lang="es-ES" dirty="0" err="1" smtClean="0"/>
              <a:t>too</a:t>
            </a:r>
            <a:r>
              <a:rPr lang="es-ES" dirty="0" smtClean="0"/>
              <a:t> </a:t>
            </a:r>
            <a:r>
              <a:rPr lang="es-ES" dirty="0" err="1"/>
              <a:t>complex</a:t>
            </a:r>
            <a:r>
              <a:rPr lang="es-ES" dirty="0" smtClean="0"/>
              <a:t>.</a:t>
            </a:r>
          </a:p>
          <a:p>
            <a:r>
              <a:rPr lang="en-US" dirty="0"/>
              <a:t>Having a likelihood function made of a mixture of </a:t>
            </a:r>
            <a:r>
              <a:rPr lang="en-US" dirty="0" smtClean="0"/>
              <a:t>100 100-dimensional Gaussians would </a:t>
            </a:r>
            <a:r>
              <a:rPr lang="en-US" dirty="0"/>
              <a:t>yield 10,000 </a:t>
            </a:r>
            <a:r>
              <a:rPr lang="en-US" dirty="0" smtClean="0"/>
              <a:t>parameters </a:t>
            </a:r>
            <a:r>
              <a:rPr lang="en-US" dirty="0"/>
              <a:t>and thus direct </a:t>
            </a:r>
            <a:r>
              <a:rPr lang="en-US" dirty="0" smtClean="0"/>
              <a:t>trial-error </a:t>
            </a:r>
            <a:r>
              <a:rPr lang="es-ES" dirty="0" err="1" smtClean="0"/>
              <a:t>maximization</a:t>
            </a:r>
            <a:r>
              <a:rPr lang="es-ES" dirty="0" smtClean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feasible</a:t>
            </a:r>
            <a:r>
              <a:rPr lang="es-E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96642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s-ES" dirty="0" err="1" smtClean="0"/>
              <a:t>Maximum</a:t>
            </a:r>
            <a:r>
              <a:rPr lang="es-ES" dirty="0" smtClean="0"/>
              <a:t> </a:t>
            </a:r>
            <a:r>
              <a:rPr lang="es-ES" dirty="0" err="1" smtClean="0"/>
              <a:t>Likelihood</a:t>
            </a:r>
            <a:r>
              <a:rPr lang="es-ES" dirty="0" smtClean="0"/>
              <a:t> </a:t>
            </a:r>
            <a:r>
              <a:rPr lang="es-ES" dirty="0" err="1" smtClean="0"/>
              <a:t>Imputation</a:t>
            </a:r>
            <a:r>
              <a:rPr lang="es-ES" dirty="0" smtClean="0"/>
              <a:t> </a:t>
            </a:r>
            <a:r>
              <a:rPr lang="es-ES" dirty="0" err="1" smtClean="0"/>
              <a:t>Methods</a:t>
            </a:r>
            <a:endParaRPr lang="es-ES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</a:t>
            </a:r>
            <a:r>
              <a:rPr lang="en-US" dirty="0" smtClean="0"/>
              <a:t>an we analytically </a:t>
            </a:r>
            <a:r>
              <a:rPr lang="en-US" dirty="0"/>
              <a:t>maximize the likelihood function</a:t>
            </a:r>
            <a:r>
              <a:rPr lang="en-US" dirty="0" smtClean="0"/>
              <a:t>?</a:t>
            </a:r>
          </a:p>
          <a:p>
            <a:r>
              <a:rPr lang="en-US" dirty="0">
                <a:solidFill>
                  <a:srgbClr val="FF0000"/>
                </a:solidFill>
              </a:rPr>
              <a:t>In real world data things are not that easy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way to deal with such complexity is to </a:t>
            </a:r>
            <a:r>
              <a:rPr lang="en-US" dirty="0" smtClean="0"/>
              <a:t>introduce hidden </a:t>
            </a:r>
            <a:r>
              <a:rPr lang="en-US" dirty="0"/>
              <a:t>variables in order to simplify the likelihood function and, in our case as </a:t>
            </a:r>
            <a:r>
              <a:rPr lang="en-US" dirty="0" smtClean="0"/>
              <a:t>well, </a:t>
            </a:r>
            <a:r>
              <a:rPr lang="es-ES" dirty="0" smtClean="0"/>
              <a:t>to </a:t>
            </a:r>
            <a:r>
              <a:rPr lang="es-ES" dirty="0" err="1"/>
              <a:t>account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MVs</a:t>
            </a:r>
            <a:r>
              <a:rPr lang="es-ES" dirty="0" smtClean="0"/>
              <a:t>.</a:t>
            </a:r>
          </a:p>
          <a:p>
            <a:pPr lvl="1"/>
            <a:r>
              <a:rPr lang="en-US" dirty="0"/>
              <a:t>The observed variables are those that can be directly </a:t>
            </a:r>
            <a:r>
              <a:rPr lang="en-US" dirty="0" smtClean="0"/>
              <a:t>measured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smtClean="0"/>
              <a:t>data</a:t>
            </a:r>
          </a:p>
          <a:p>
            <a:pPr lvl="1"/>
            <a:r>
              <a:rPr lang="en-US" dirty="0"/>
              <a:t>hidden variables influence the data but are not trivial </a:t>
            </a:r>
            <a:r>
              <a:rPr lang="en-US" dirty="0" smtClean="0"/>
              <a:t>to measure</a:t>
            </a:r>
          </a:p>
          <a:p>
            <a:r>
              <a:rPr lang="en-US" dirty="0"/>
              <a:t>An example of an observed variable would be if it is sunny today, whereas the </a:t>
            </a:r>
            <a:r>
              <a:rPr lang="en-US" dirty="0" smtClean="0"/>
              <a:t>hidden variable </a:t>
            </a:r>
            <a:r>
              <a:rPr lang="en-US" dirty="0"/>
              <a:t>can be </a:t>
            </a:r>
            <a:r>
              <a:rPr lang="en-US" i="1" dirty="0"/>
              <a:t>P(sunny </a:t>
            </a:r>
            <a:r>
              <a:rPr lang="en-US" i="1" dirty="0" err="1"/>
              <a:t>today</a:t>
            </a:r>
            <a:r>
              <a:rPr lang="en-US" dirty="0" err="1"/>
              <a:t>|</a:t>
            </a:r>
            <a:r>
              <a:rPr lang="en-US" i="1" dirty="0" err="1"/>
              <a:t>sunny</a:t>
            </a:r>
            <a:r>
              <a:rPr lang="en-US" i="1" dirty="0"/>
              <a:t> yesterday)</a:t>
            </a:r>
            <a:r>
              <a:rPr lang="en-US" dirty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90273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s-ES" dirty="0" err="1" smtClean="0"/>
              <a:t>Maximum</a:t>
            </a:r>
            <a:r>
              <a:rPr lang="es-ES" dirty="0" smtClean="0"/>
              <a:t> </a:t>
            </a:r>
            <a:r>
              <a:rPr lang="es-ES" dirty="0" err="1" smtClean="0"/>
              <a:t>Likelihood</a:t>
            </a:r>
            <a:r>
              <a:rPr lang="es-ES" dirty="0" smtClean="0"/>
              <a:t> </a:t>
            </a:r>
            <a:r>
              <a:rPr lang="es-ES" dirty="0" err="1" smtClean="0"/>
              <a:t>Imputation</a:t>
            </a:r>
            <a:r>
              <a:rPr lang="es-ES" dirty="0" smtClean="0"/>
              <a:t> </a:t>
            </a:r>
            <a:r>
              <a:rPr lang="es-ES" dirty="0" err="1" smtClean="0"/>
              <a:t>Methods</a:t>
            </a:r>
            <a:endParaRPr lang="es-ES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Even simplifying with hidden variables does not allow us to reach the solution </a:t>
            </a:r>
            <a:r>
              <a:rPr lang="en-US" dirty="0" smtClean="0"/>
              <a:t>in </a:t>
            </a:r>
            <a:r>
              <a:rPr lang="es-ES" dirty="0" smtClean="0"/>
              <a:t>a </a:t>
            </a:r>
            <a:r>
              <a:rPr lang="es-ES" dirty="0"/>
              <a:t>single </a:t>
            </a:r>
            <a:r>
              <a:rPr lang="es-ES" dirty="0" err="1"/>
              <a:t>step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n-US" dirty="0"/>
              <a:t>The most common approach in these cases would be to use an </a:t>
            </a:r>
            <a:r>
              <a:rPr lang="en-US" dirty="0" smtClean="0"/>
              <a:t>iterative approach </a:t>
            </a:r>
            <a:r>
              <a:rPr lang="en-US" dirty="0"/>
              <a:t>in </a:t>
            </a:r>
            <a:r>
              <a:rPr lang="en-US" dirty="0" smtClean="0"/>
              <a:t>which we </a:t>
            </a:r>
            <a:r>
              <a:rPr lang="en-US" dirty="0"/>
              <a:t>obtain some parameter estimates</a:t>
            </a:r>
            <a:r>
              <a:rPr lang="en-US" dirty="0" smtClean="0"/>
              <a:t>, we </a:t>
            </a:r>
            <a:r>
              <a:rPr lang="en-US" dirty="0"/>
              <a:t>use a regression </a:t>
            </a:r>
            <a:r>
              <a:rPr lang="en-US" dirty="0" smtClean="0"/>
              <a:t>technique to </a:t>
            </a:r>
            <a:r>
              <a:rPr lang="en-US" dirty="0"/>
              <a:t>impute the values and repeat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8033507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Expectation-Maximization</a:t>
            </a:r>
            <a:r>
              <a:rPr lang="es-ES" dirty="0"/>
              <a:t> (EM)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nutshell the EM algorithm estimates the parameters of a probability distribution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iteratively</a:t>
            </a:r>
            <a:r>
              <a:rPr lang="es-ES" dirty="0"/>
              <a:t> </a:t>
            </a:r>
            <a:r>
              <a:rPr lang="es-ES" dirty="0" err="1" smtClean="0"/>
              <a:t>maximizes</a:t>
            </a:r>
            <a:r>
              <a:rPr lang="es-ES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likelihood of the complete data </a:t>
            </a:r>
            <a:r>
              <a:rPr lang="en-US" i="1" dirty="0" err="1"/>
              <a:t>X</a:t>
            </a:r>
            <a:r>
              <a:rPr lang="en-US" i="1" baseline="-25000" dirty="0" err="1"/>
              <a:t>obs</a:t>
            </a:r>
            <a:r>
              <a:rPr lang="en-US" i="1" dirty="0"/>
              <a:t> </a:t>
            </a:r>
            <a:r>
              <a:rPr lang="en-US" dirty="0"/>
              <a:t>considered as a function dependent of </a:t>
            </a:r>
            <a:r>
              <a:rPr lang="en-US" dirty="0" smtClean="0"/>
              <a:t>the </a:t>
            </a:r>
            <a:r>
              <a:rPr lang="es-ES" dirty="0" err="1" smtClean="0"/>
              <a:t>parameters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468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Dealing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Missing</a:t>
            </a:r>
            <a:r>
              <a:rPr lang="es-ES" dirty="0" smtClean="0"/>
              <a:t> </a:t>
            </a:r>
            <a:r>
              <a:rPr lang="es-ES" dirty="0" err="1" smtClean="0"/>
              <a:t>Values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/>
              <a:t>Introduction</a:t>
            </a:r>
            <a:endParaRPr lang="es-E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Assumptions</a:t>
            </a:r>
            <a:r>
              <a:rPr lang="es-ES" dirty="0" smtClean="0">
                <a:solidFill>
                  <a:schemeClr val="bg2"/>
                </a:solidFill>
              </a:rPr>
              <a:t> and </a:t>
            </a:r>
            <a:r>
              <a:rPr lang="es-ES" dirty="0" err="1" smtClean="0">
                <a:solidFill>
                  <a:schemeClr val="bg2"/>
                </a:solidFill>
              </a:rPr>
              <a:t>Missing</a:t>
            </a:r>
            <a:r>
              <a:rPr lang="es-ES" dirty="0" smtClean="0">
                <a:solidFill>
                  <a:schemeClr val="bg2"/>
                </a:solidFill>
              </a:rPr>
              <a:t> Data </a:t>
            </a:r>
            <a:r>
              <a:rPr lang="es-ES" dirty="0" err="1" smtClean="0">
                <a:solidFill>
                  <a:schemeClr val="bg2"/>
                </a:solidFill>
              </a:rPr>
              <a:t>Mechanisms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Simple </a:t>
            </a:r>
            <a:r>
              <a:rPr lang="es-ES" dirty="0" err="1" smtClean="0">
                <a:solidFill>
                  <a:schemeClr val="bg2"/>
                </a:solidFill>
              </a:rPr>
              <a:t>Approaches</a:t>
            </a:r>
            <a:r>
              <a:rPr lang="es-ES" dirty="0" smtClean="0">
                <a:solidFill>
                  <a:schemeClr val="bg2"/>
                </a:solidFill>
              </a:rPr>
              <a:t> to </a:t>
            </a:r>
            <a:r>
              <a:rPr lang="es-ES" dirty="0" err="1" smtClean="0">
                <a:solidFill>
                  <a:schemeClr val="bg2"/>
                </a:solidFill>
              </a:rPr>
              <a:t>Missing</a:t>
            </a:r>
            <a:r>
              <a:rPr lang="es-ES" dirty="0" smtClean="0">
                <a:solidFill>
                  <a:schemeClr val="bg2"/>
                </a:solidFill>
              </a:rPr>
              <a:t> Data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Maximum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Likelihood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Imputation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Methods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Machine </a:t>
            </a:r>
            <a:r>
              <a:rPr lang="es-ES" dirty="0" err="1" smtClean="0">
                <a:solidFill>
                  <a:schemeClr val="bg2"/>
                </a:solidFill>
              </a:rPr>
              <a:t>Learning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Based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Methods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>
                <a:solidFill>
                  <a:schemeClr val="bg2"/>
                </a:solidFill>
              </a:rPr>
              <a:t>Experimental </a:t>
            </a:r>
            <a:r>
              <a:rPr lang="es-ES" dirty="0" err="1">
                <a:solidFill>
                  <a:schemeClr val="bg2"/>
                </a:solidFill>
              </a:rPr>
              <a:t>Comparative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Analysis</a:t>
            </a:r>
            <a:endParaRPr lang="es-ES" dirty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7934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Expectation-Maximization</a:t>
            </a:r>
            <a:r>
              <a:rPr lang="es-ES" dirty="0"/>
              <a:t> (EM)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That is, we want to model dependent random variables as the observed variable </a:t>
            </a:r>
            <a:r>
              <a:rPr lang="en-US" i="1" dirty="0" smtClean="0"/>
              <a:t>a </a:t>
            </a:r>
            <a:r>
              <a:rPr lang="en-US" dirty="0" smtClean="0"/>
              <a:t>and </a:t>
            </a:r>
            <a:r>
              <a:rPr lang="en-US" dirty="0"/>
              <a:t>the hidden variable </a:t>
            </a:r>
            <a:r>
              <a:rPr lang="en-US" i="1" dirty="0"/>
              <a:t>b </a:t>
            </a:r>
            <a:r>
              <a:rPr lang="en-US" dirty="0"/>
              <a:t>that generates </a:t>
            </a:r>
            <a:r>
              <a:rPr lang="en-US" i="1" dirty="0" smtClean="0"/>
              <a:t>a</a:t>
            </a:r>
          </a:p>
          <a:p>
            <a:r>
              <a:rPr lang="en-US" dirty="0"/>
              <a:t>We stated that a set of unknown </a:t>
            </a:r>
            <a:r>
              <a:rPr lang="en-US" dirty="0" smtClean="0"/>
              <a:t>parameters θ</a:t>
            </a:r>
            <a:r>
              <a:rPr lang="en-US" i="1" dirty="0" smtClean="0"/>
              <a:t> </a:t>
            </a:r>
            <a:r>
              <a:rPr lang="en-US" dirty="0"/>
              <a:t>governs the probability distributions </a:t>
            </a:r>
            <a:r>
              <a:rPr lang="en-US" i="1" dirty="0" err="1"/>
              <a:t>P</a:t>
            </a:r>
            <a:r>
              <a:rPr lang="en-US" baseline="-25000" dirty="0" err="1"/>
              <a:t>θ</a:t>
            </a:r>
            <a:r>
              <a:rPr lang="en-US" i="1" dirty="0"/>
              <a:t> (a)</a:t>
            </a:r>
            <a:r>
              <a:rPr lang="en-US" dirty="0"/>
              <a:t>, </a:t>
            </a:r>
            <a:r>
              <a:rPr lang="en-US" i="1" dirty="0" err="1"/>
              <a:t>P</a:t>
            </a:r>
            <a:r>
              <a:rPr lang="en-US" baseline="-25000" dirty="0" err="1"/>
              <a:t>θ</a:t>
            </a:r>
            <a:r>
              <a:rPr lang="en-US" i="1" dirty="0"/>
              <a:t> (b</a:t>
            </a:r>
            <a:r>
              <a:rPr lang="en-US" i="1" dirty="0" smtClean="0"/>
              <a:t>)</a:t>
            </a:r>
          </a:p>
          <a:p>
            <a:r>
              <a:rPr lang="en-US" dirty="0"/>
              <a:t>As an iterative process, the </a:t>
            </a:r>
            <a:r>
              <a:rPr lang="en-US" dirty="0" smtClean="0"/>
              <a:t>EM algorithm </a:t>
            </a:r>
            <a:r>
              <a:rPr lang="en-US" dirty="0"/>
              <a:t>consists of two steps that are repeated until convergence: the </a:t>
            </a:r>
            <a:r>
              <a:rPr lang="en-US" dirty="0" smtClean="0"/>
              <a:t>expectation (</a:t>
            </a:r>
            <a:r>
              <a:rPr lang="en-US" b="1" dirty="0" smtClean="0"/>
              <a:t>E-step</a:t>
            </a:r>
            <a:r>
              <a:rPr lang="en-US" dirty="0"/>
              <a:t>) and the maximization (</a:t>
            </a:r>
            <a:r>
              <a:rPr lang="en-US" b="1" dirty="0"/>
              <a:t>M-step</a:t>
            </a:r>
            <a:r>
              <a:rPr lang="en-US" dirty="0"/>
              <a:t>) steps.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84076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Expectation-Maximization</a:t>
            </a:r>
            <a:r>
              <a:rPr lang="es-ES" dirty="0"/>
              <a:t> (EM)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E-step tries to compute the expectation of </a:t>
            </a:r>
            <a:r>
              <a:rPr lang="en-US" i="1" dirty="0" err="1"/>
              <a:t>logP</a:t>
            </a:r>
            <a:r>
              <a:rPr lang="en-US" baseline="-25000" dirty="0" err="1"/>
              <a:t>θ</a:t>
            </a:r>
            <a:r>
              <a:rPr lang="en-US" i="1" dirty="0"/>
              <a:t> (y, x</a:t>
            </a:r>
            <a:r>
              <a:rPr lang="en-US" i="1" dirty="0" smtClean="0"/>
              <a:t>)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s-ES" dirty="0" err="1" smtClean="0"/>
              <a:t>where</a:t>
            </a:r>
            <a:r>
              <a:rPr lang="es-ES" dirty="0" smtClean="0"/>
              <a:t> </a:t>
            </a:r>
            <a:r>
              <a:rPr lang="el-GR" dirty="0" smtClean="0"/>
              <a:t>θ</a:t>
            </a:r>
            <a:r>
              <a:rPr lang="es-ES" dirty="0" smtClean="0"/>
              <a:t>’</a:t>
            </a:r>
            <a:r>
              <a:rPr lang="es-ES" i="1" dirty="0" smtClean="0"/>
              <a:t> </a:t>
            </a:r>
            <a:r>
              <a:rPr lang="en-US" dirty="0" smtClean="0"/>
              <a:t> </a:t>
            </a:r>
            <a:r>
              <a:rPr lang="en-US" dirty="0"/>
              <a:t>are the new distribution </a:t>
            </a:r>
            <a:r>
              <a:rPr lang="en-US" dirty="0" smtClean="0"/>
              <a:t>parameters.</a:t>
            </a:r>
          </a:p>
          <a:p>
            <a:r>
              <a:rPr lang="en-US" dirty="0" smtClean="0"/>
              <a:t>Multiplying </a:t>
            </a:r>
            <a:r>
              <a:rPr lang="en-US" dirty="0"/>
              <a:t>several probabilities will soon </a:t>
            </a:r>
            <a:r>
              <a:rPr lang="en-US" dirty="0" smtClean="0"/>
              <a:t>yield a </a:t>
            </a:r>
            <a:r>
              <a:rPr lang="en-US" dirty="0"/>
              <a:t>very small number and thus produce a loss of precision in a computer due to </a:t>
            </a:r>
            <a:r>
              <a:rPr lang="en-US" dirty="0" smtClean="0"/>
              <a:t>limited </a:t>
            </a:r>
            <a:r>
              <a:rPr lang="es-ES" dirty="0" smtClean="0"/>
              <a:t>digital </a:t>
            </a:r>
            <a:r>
              <a:rPr lang="es-ES" dirty="0" err="1" smtClean="0"/>
              <a:t>accuracy</a:t>
            </a:r>
            <a:endParaRPr lang="es-ES" dirty="0" smtClean="0"/>
          </a:p>
          <a:p>
            <a:pPr lvl="1"/>
            <a:r>
              <a:rPr lang="en-US" dirty="0"/>
              <a:t>A typical solution is then to use the </a:t>
            </a:r>
            <a:r>
              <a:rPr lang="en-US" i="1" dirty="0"/>
              <a:t>log </a:t>
            </a:r>
            <a:r>
              <a:rPr lang="en-US" dirty="0"/>
              <a:t>of these probabilities and </a:t>
            </a:r>
            <a:r>
              <a:rPr lang="en-US" dirty="0" smtClean="0"/>
              <a:t>to look </a:t>
            </a:r>
            <a:r>
              <a:rPr lang="en-US" dirty="0"/>
              <a:t>for the maximum log likelihood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12" y="2348880"/>
            <a:ext cx="46767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57097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Expectation-Maximization</a:t>
            </a:r>
            <a:r>
              <a:rPr lang="es-ES" dirty="0"/>
              <a:t> (EM)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How can we find the θ</a:t>
            </a:r>
            <a:r>
              <a:rPr lang="en-US" i="1" dirty="0"/>
              <a:t> </a:t>
            </a:r>
            <a:r>
              <a:rPr lang="en-US" dirty="0"/>
              <a:t>that maximizes </a:t>
            </a:r>
            <a:r>
              <a:rPr lang="en-US" i="1" dirty="0"/>
              <a:t>Q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Remember </a:t>
            </a:r>
            <a:r>
              <a:rPr lang="en-US" dirty="0"/>
              <a:t>that we want to pick a θ</a:t>
            </a:r>
            <a:r>
              <a:rPr lang="en-US" i="1" dirty="0"/>
              <a:t> </a:t>
            </a:r>
            <a:r>
              <a:rPr lang="en-US" dirty="0"/>
              <a:t>that maximizes the log likelihood of </a:t>
            </a:r>
            <a:r>
              <a:rPr lang="en-US" dirty="0" smtClean="0"/>
              <a:t>the observed 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 and the unobserved </a:t>
            </a:r>
            <a:r>
              <a:rPr lang="en-US" i="1" dirty="0"/>
              <a:t>(b) </a:t>
            </a:r>
            <a:r>
              <a:rPr lang="en-US" dirty="0"/>
              <a:t>variables given an observed variable </a:t>
            </a:r>
            <a:r>
              <a:rPr lang="en-US" i="1" dirty="0"/>
              <a:t>a </a:t>
            </a:r>
            <a:r>
              <a:rPr lang="en-US" dirty="0"/>
              <a:t>and </a:t>
            </a:r>
            <a:r>
              <a:rPr lang="en-US" dirty="0" smtClean="0"/>
              <a:t>the </a:t>
            </a:r>
            <a:r>
              <a:rPr lang="es-ES" dirty="0" err="1" smtClean="0"/>
              <a:t>previous</a:t>
            </a:r>
            <a:r>
              <a:rPr lang="es-ES" dirty="0" smtClean="0"/>
              <a:t> </a:t>
            </a:r>
            <a:r>
              <a:rPr lang="es-ES" dirty="0" err="1"/>
              <a:t>parameters</a:t>
            </a:r>
            <a:r>
              <a:rPr lang="es-ES" dirty="0"/>
              <a:t> </a:t>
            </a:r>
            <a:r>
              <a:rPr lang="el-GR" dirty="0" smtClean="0"/>
              <a:t>θ</a:t>
            </a:r>
            <a:r>
              <a:rPr lang="es-ES" dirty="0" smtClean="0"/>
              <a:t>’</a:t>
            </a:r>
          </a:p>
          <a:p>
            <a:r>
              <a:rPr lang="en-US" dirty="0"/>
              <a:t>The conditional expectation of </a:t>
            </a:r>
            <a:r>
              <a:rPr lang="en-US" i="1" dirty="0" err="1"/>
              <a:t>logP</a:t>
            </a:r>
            <a:r>
              <a:rPr lang="en-US" baseline="-25000" dirty="0" err="1"/>
              <a:t>θ</a:t>
            </a:r>
            <a:r>
              <a:rPr lang="en-US" i="1" dirty="0"/>
              <a:t> (b, a) </a:t>
            </a:r>
            <a:r>
              <a:rPr lang="en-US" dirty="0"/>
              <a:t>given </a:t>
            </a:r>
            <a:r>
              <a:rPr lang="en-US" i="1" dirty="0"/>
              <a:t>a </a:t>
            </a:r>
            <a:r>
              <a:rPr lang="en-US" dirty="0"/>
              <a:t>and </a:t>
            </a:r>
            <a:r>
              <a:rPr lang="en-US" dirty="0" smtClean="0"/>
              <a:t>θ’</a:t>
            </a:r>
            <a:r>
              <a:rPr lang="en-US" i="1" dirty="0" smtClean="0"/>
              <a:t> </a:t>
            </a:r>
            <a:r>
              <a:rPr lang="es-ES" dirty="0" err="1" smtClean="0"/>
              <a:t>is</a:t>
            </a:r>
            <a:endParaRPr lang="es-ES" dirty="0" smtClean="0"/>
          </a:p>
          <a:p>
            <a:endParaRPr lang="el-GR" dirty="0"/>
          </a:p>
          <a:p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97152"/>
            <a:ext cx="68294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7118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Expectation-Maximization</a:t>
            </a:r>
            <a:r>
              <a:rPr lang="es-ES" dirty="0"/>
              <a:t> (EM)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key is that if</a:t>
            </a:r>
          </a:p>
          <a:p>
            <a:endParaRPr lang="en-US" dirty="0"/>
          </a:p>
          <a:p>
            <a:r>
              <a:rPr lang="es-ES" dirty="0" err="1"/>
              <a:t>then</a:t>
            </a:r>
            <a:r>
              <a:rPr lang="es-ES" dirty="0"/>
              <a:t> </a:t>
            </a:r>
            <a:r>
              <a:rPr lang="es-ES" i="1" dirty="0"/>
              <a:t>P</a:t>
            </a:r>
            <a:r>
              <a:rPr lang="el-GR" baseline="-25000" dirty="0" smtClean="0"/>
              <a:t>θ</a:t>
            </a:r>
            <a:r>
              <a:rPr lang="el-GR" i="1" dirty="0" smtClean="0"/>
              <a:t>(</a:t>
            </a:r>
            <a:r>
              <a:rPr lang="es-ES" i="1" dirty="0"/>
              <a:t>a) </a:t>
            </a:r>
            <a:r>
              <a:rPr lang="es-ES" i="1" dirty="0" smtClean="0"/>
              <a:t>&gt; P</a:t>
            </a:r>
            <a:r>
              <a:rPr lang="el-GR" baseline="-25000" dirty="0" smtClean="0"/>
              <a:t>θ</a:t>
            </a:r>
            <a:r>
              <a:rPr lang="es-ES" baseline="-25000" dirty="0" smtClean="0"/>
              <a:t>’</a:t>
            </a:r>
            <a:r>
              <a:rPr lang="es-ES" i="1" dirty="0" smtClean="0"/>
              <a:t>(a)</a:t>
            </a:r>
          </a:p>
          <a:p>
            <a:r>
              <a:rPr lang="en-US" u="sng" dirty="0"/>
              <a:t>If we can improve the expectation of the log likelihood, EM is improving </a:t>
            </a:r>
            <a:r>
              <a:rPr lang="en-US" u="sng" dirty="0" smtClean="0"/>
              <a:t>the model </a:t>
            </a:r>
            <a:r>
              <a:rPr lang="en-US" u="sng" dirty="0"/>
              <a:t>of the observed variable </a:t>
            </a:r>
            <a:r>
              <a:rPr lang="en-US" i="1" u="sng" dirty="0"/>
              <a:t>a</a:t>
            </a:r>
            <a:r>
              <a:rPr lang="en-US" u="sng" dirty="0" smtClean="0"/>
              <a:t>.</a:t>
            </a:r>
          </a:p>
          <a:p>
            <a:endParaRPr lang="en-US" u="sng" dirty="0" smtClean="0"/>
          </a:p>
          <a:p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7839302" cy="71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4211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Expectation-Maximization</a:t>
            </a:r>
            <a:r>
              <a:rPr lang="es-ES" dirty="0"/>
              <a:t> (EM)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any real world problem, we do not have a single point but a series of </a:t>
            </a:r>
            <a:r>
              <a:rPr lang="en-US" dirty="0" smtClean="0"/>
              <a:t>attributes </a:t>
            </a:r>
            <a:r>
              <a:rPr lang="es-ES" i="1" dirty="0"/>
              <a:t>x</a:t>
            </a:r>
            <a:r>
              <a:rPr lang="es-ES" baseline="-25000" dirty="0"/>
              <a:t>1</a:t>
            </a:r>
            <a:r>
              <a:rPr lang="es-ES" i="1" dirty="0"/>
              <a:t>, . . . , </a:t>
            </a:r>
            <a:r>
              <a:rPr lang="es-ES" i="1" dirty="0" err="1" smtClean="0"/>
              <a:t>x</a:t>
            </a:r>
            <a:r>
              <a:rPr lang="es-ES" i="1" baseline="-25000" dirty="0" err="1" smtClean="0"/>
              <a:t>n</a:t>
            </a:r>
            <a:endParaRPr lang="es-ES" i="1" baseline="-25000" dirty="0" smtClean="0"/>
          </a:p>
          <a:p>
            <a:r>
              <a:rPr lang="en-US" dirty="0"/>
              <a:t>Assuming </a:t>
            </a:r>
            <a:r>
              <a:rPr lang="en-US" dirty="0" err="1"/>
              <a:t>i.i.d</a:t>
            </a:r>
            <a:r>
              <a:rPr lang="en-US" dirty="0"/>
              <a:t>. we can sum over all points to compute the expectation:</a:t>
            </a:r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149080"/>
            <a:ext cx="52482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3819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Expectation-Maximization</a:t>
            </a:r>
            <a:r>
              <a:rPr lang="es-ES" dirty="0"/>
              <a:t> (EM)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dirty="0" err="1"/>
              <a:t>EMalgorithm</a:t>
            </a:r>
            <a:r>
              <a:rPr lang="en-US" dirty="0"/>
              <a:t> is not perfect: it can be stuck in local maxima and also </a:t>
            </a:r>
            <a:r>
              <a:rPr lang="en-US" dirty="0" smtClean="0"/>
              <a:t>depends on </a:t>
            </a:r>
            <a:r>
              <a:rPr lang="en-US" dirty="0"/>
              <a:t>an initial θ</a:t>
            </a:r>
            <a:r>
              <a:rPr lang="en-US" i="1" dirty="0"/>
              <a:t> </a:t>
            </a:r>
            <a:r>
              <a:rPr lang="en-US" dirty="0" smtClean="0"/>
              <a:t>value</a:t>
            </a:r>
          </a:p>
          <a:p>
            <a:pPr lvl="1"/>
            <a:r>
              <a:rPr lang="en-US" dirty="0"/>
              <a:t>The latter is usually resolved by using a bootstrap process </a:t>
            </a:r>
            <a:r>
              <a:rPr lang="en-US" dirty="0" smtClean="0"/>
              <a:t>in order </a:t>
            </a:r>
            <a:r>
              <a:rPr lang="en-US" dirty="0"/>
              <a:t>to choose a correct initial </a:t>
            </a:r>
            <a:r>
              <a:rPr lang="en-US" dirty="0" smtClean="0"/>
              <a:t>θ</a:t>
            </a:r>
          </a:p>
          <a:p>
            <a:pPr lvl="1"/>
            <a:endParaRPr lang="en-US" dirty="0"/>
          </a:p>
          <a:p>
            <a:r>
              <a:rPr lang="en-US" dirty="0"/>
              <a:t>Also the reader may have noticed that we </a:t>
            </a:r>
            <a:r>
              <a:rPr lang="en-US" dirty="0" smtClean="0"/>
              <a:t>have </a:t>
            </a:r>
            <a:r>
              <a:rPr lang="en-US" dirty="0"/>
              <a:t>not talked about any imputation yet. The reason is EM is a </a:t>
            </a:r>
            <a:r>
              <a:rPr lang="en-US" u="sng" dirty="0"/>
              <a:t>meta algorithm </a:t>
            </a:r>
            <a:r>
              <a:rPr lang="en-US" dirty="0"/>
              <a:t>that it </a:t>
            </a:r>
            <a:r>
              <a:rPr lang="en-US" dirty="0" smtClean="0"/>
              <a:t>is adapted </a:t>
            </a:r>
            <a:r>
              <a:rPr lang="en-US" dirty="0"/>
              <a:t>to a particular application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72484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Expectation-Maximization</a:t>
            </a:r>
            <a:r>
              <a:rPr lang="es-ES" dirty="0"/>
              <a:t> (EM)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To use EM for imputation first we need to choose a plausible set of </a:t>
            </a:r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need to assume that the data follows a probability </a:t>
            </a:r>
            <a:r>
              <a:rPr lang="en-US" dirty="0" smtClean="0"/>
              <a:t>distribution </a:t>
            </a:r>
            <a:r>
              <a:rPr lang="en-US" dirty="0" smtClean="0">
                <a:sym typeface="Wingdings" panose="05000000000000000000" pitchFamily="2" charset="2"/>
              </a:rPr>
              <a:t> drawback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EM algorithm works </a:t>
            </a:r>
            <a:r>
              <a:rPr lang="en-US" dirty="0" smtClean="0"/>
              <a:t>better with </a:t>
            </a:r>
            <a:r>
              <a:rPr lang="en-US" dirty="0"/>
              <a:t>probability distributions that are easy </a:t>
            </a:r>
            <a:r>
              <a:rPr lang="en-US" dirty="0" smtClean="0"/>
              <a:t>to maximize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Gaussian mixture models</a:t>
            </a:r>
          </a:p>
          <a:p>
            <a:r>
              <a:rPr lang="en-US" dirty="0"/>
              <a:t>In each iteration of the EM algorithm for imputation the estimates of the mean </a:t>
            </a:r>
            <a:r>
              <a:rPr lang="en-US" i="1" dirty="0" smtClean="0"/>
              <a:t>μ </a:t>
            </a:r>
            <a:r>
              <a:rPr lang="en-US" dirty="0" smtClean="0"/>
              <a:t>and </a:t>
            </a:r>
            <a:r>
              <a:rPr lang="en-US" dirty="0"/>
              <a:t>the covariance </a:t>
            </a:r>
            <a:r>
              <a:rPr lang="en-US" i="1" dirty="0"/>
              <a:t>Σ </a:t>
            </a:r>
            <a:r>
              <a:rPr lang="en-US" dirty="0"/>
              <a:t>are represented by a matrix and revised in three </a:t>
            </a:r>
            <a:r>
              <a:rPr lang="en-US" dirty="0" smtClean="0"/>
              <a:t>phases</a:t>
            </a:r>
          </a:p>
          <a:p>
            <a:r>
              <a:rPr lang="en-US" u="sng" dirty="0" smtClean="0"/>
              <a:t>These</a:t>
            </a:r>
            <a:r>
              <a:rPr lang="es-ES" u="sng" dirty="0" smtClean="0"/>
              <a:t> </a:t>
            </a:r>
            <a:r>
              <a:rPr lang="en-US" u="sng" dirty="0" smtClean="0"/>
              <a:t>parameters </a:t>
            </a:r>
            <a:r>
              <a:rPr lang="en-US" u="sng" dirty="0"/>
              <a:t>are used to apply a regression over the MVs by using the complete data.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16832135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Multiple</a:t>
            </a:r>
            <a:r>
              <a:rPr lang="es-ES" dirty="0"/>
              <a:t> </a:t>
            </a:r>
            <a:r>
              <a:rPr lang="es-ES" dirty="0" err="1"/>
              <a:t>Imputation</a:t>
            </a:r>
            <a:r>
              <a:rPr lang="es-ES" dirty="0"/>
              <a:t> </a:t>
            </a:r>
            <a:r>
              <a:rPr lang="es-ES" dirty="0" smtClean="0"/>
              <a:t>(MI)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One big problem of the maximum likelihood methods like EM is that they </a:t>
            </a:r>
            <a:r>
              <a:rPr lang="en-US" dirty="0" smtClean="0"/>
              <a:t>tend to </a:t>
            </a:r>
            <a:r>
              <a:rPr lang="en-US" dirty="0"/>
              <a:t>underestimate the inherent errors produced by the estimation process, </a:t>
            </a:r>
            <a:r>
              <a:rPr lang="en-US" dirty="0" smtClean="0"/>
              <a:t>formally </a:t>
            </a:r>
            <a:r>
              <a:rPr lang="es-ES" dirty="0" smtClean="0"/>
              <a:t>standard </a:t>
            </a:r>
            <a:r>
              <a:rPr lang="es-ES" dirty="0" err="1"/>
              <a:t>errors</a:t>
            </a:r>
            <a:r>
              <a:rPr lang="es-ES" dirty="0" smtClean="0"/>
              <a:t>.</a:t>
            </a:r>
          </a:p>
          <a:p>
            <a:endParaRPr lang="es-ES" u="sng" dirty="0"/>
          </a:p>
          <a:p>
            <a:r>
              <a:rPr lang="en-US" dirty="0" smtClean="0"/>
              <a:t>The Multiple </a:t>
            </a:r>
            <a:r>
              <a:rPr lang="en-US" dirty="0"/>
              <a:t>Imputation (MI) </a:t>
            </a:r>
            <a:r>
              <a:rPr lang="en-US" dirty="0" smtClean="0"/>
              <a:t>approach was </a:t>
            </a:r>
            <a:r>
              <a:rPr lang="en-US" dirty="0"/>
              <a:t>designed to take this </a:t>
            </a:r>
            <a:r>
              <a:rPr lang="en-US" dirty="0" smtClean="0"/>
              <a:t>into account </a:t>
            </a:r>
            <a:r>
              <a:rPr lang="en-US" dirty="0"/>
              <a:t>to be a less biased imputation method, at the cost of being </a:t>
            </a:r>
            <a:r>
              <a:rPr lang="en-US" dirty="0" smtClean="0"/>
              <a:t>computationally </a:t>
            </a:r>
            <a:r>
              <a:rPr lang="es-ES" dirty="0" err="1" smtClean="0"/>
              <a:t>expensive</a:t>
            </a:r>
            <a:r>
              <a:rPr lang="es-ES" dirty="0"/>
              <a:t>.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1256974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Multiple</a:t>
            </a:r>
            <a:r>
              <a:rPr lang="es-ES" dirty="0"/>
              <a:t> </a:t>
            </a:r>
            <a:r>
              <a:rPr lang="es-ES" dirty="0" err="1"/>
              <a:t>Imputation</a:t>
            </a:r>
            <a:r>
              <a:rPr lang="es-ES" dirty="0"/>
              <a:t> </a:t>
            </a:r>
            <a:r>
              <a:rPr lang="es-ES" dirty="0" smtClean="0"/>
              <a:t>(MI)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MI is a Monte Carlo </a:t>
            </a:r>
            <a:r>
              <a:rPr lang="it-IT" dirty="0" smtClean="0"/>
              <a:t>approach </a:t>
            </a:r>
            <a:r>
              <a:rPr lang="es-ES" dirty="0"/>
              <a:t>in </a:t>
            </a:r>
            <a:r>
              <a:rPr lang="es-ES" dirty="0" err="1"/>
              <a:t>which</a:t>
            </a:r>
            <a:r>
              <a:rPr lang="es-ES" dirty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n-US" dirty="0" smtClean="0"/>
              <a:t>generate </a:t>
            </a:r>
            <a:r>
              <a:rPr lang="en-US" dirty="0"/>
              <a:t>multiple imputed values from the observed data in a very similar way </a:t>
            </a:r>
            <a:r>
              <a:rPr lang="en-US" dirty="0" smtClean="0"/>
              <a:t>to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/>
              <a:t>EM </a:t>
            </a:r>
            <a:r>
              <a:rPr lang="es-ES" dirty="0" err="1" smtClean="0"/>
              <a:t>algorithm</a:t>
            </a:r>
            <a:endParaRPr lang="es-ES" dirty="0" smtClean="0"/>
          </a:p>
          <a:p>
            <a:pPr lvl="1"/>
            <a:r>
              <a:rPr lang="en-US" dirty="0"/>
              <a:t>it fills the incomplete data by repeatedly solving the </a:t>
            </a:r>
            <a:r>
              <a:rPr lang="en-US" dirty="0" smtClean="0"/>
              <a:t>observed data</a:t>
            </a:r>
          </a:p>
          <a:p>
            <a:r>
              <a:rPr lang="en-US" dirty="0"/>
              <a:t>But a </a:t>
            </a:r>
            <a:r>
              <a:rPr lang="en-US" dirty="0" err="1"/>
              <a:t>significative</a:t>
            </a:r>
            <a:r>
              <a:rPr lang="en-US" dirty="0"/>
              <a:t> difference between the two methods is attained: </a:t>
            </a:r>
            <a:endParaRPr lang="en-US" dirty="0" smtClean="0"/>
          </a:p>
          <a:p>
            <a:pPr lvl="1"/>
            <a:r>
              <a:rPr lang="en-US" dirty="0" smtClean="0"/>
              <a:t>EM generates </a:t>
            </a:r>
            <a:r>
              <a:rPr lang="en-US" dirty="0"/>
              <a:t>a single imputation in each step from the estimated parameters at </a:t>
            </a:r>
            <a:r>
              <a:rPr lang="en-US" dirty="0" smtClean="0"/>
              <a:t>each step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MI </a:t>
            </a:r>
            <a:r>
              <a:rPr lang="en-US" dirty="0"/>
              <a:t>performs several imputations that yield several complete data </a:t>
            </a:r>
            <a:r>
              <a:rPr lang="en-US" dirty="0" smtClean="0"/>
              <a:t>sets </a:t>
            </a:r>
            <a:r>
              <a:rPr lang="en-US" dirty="0" smtClean="0">
                <a:sym typeface="Wingdings" panose="05000000000000000000" pitchFamily="2" charset="2"/>
              </a:rPr>
              <a:t> Data Augmentation (</a:t>
            </a:r>
            <a:r>
              <a:rPr lang="en-US" b="1" dirty="0" smtClean="0">
                <a:sym typeface="Wingdings" panose="05000000000000000000" pitchFamily="2" charset="2"/>
              </a:rPr>
              <a:t>DA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149988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Multiple</a:t>
            </a:r>
            <a:r>
              <a:rPr lang="es-ES" dirty="0"/>
              <a:t> </a:t>
            </a:r>
            <a:r>
              <a:rPr lang="es-ES" dirty="0" err="1"/>
              <a:t>Imputation</a:t>
            </a:r>
            <a:r>
              <a:rPr lang="es-ES" dirty="0"/>
              <a:t> </a:t>
            </a:r>
            <a:r>
              <a:rPr lang="es-ES" dirty="0" smtClean="0"/>
              <a:t>(MI)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706796" cy="49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32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Introduction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missing value (MV) </a:t>
            </a:r>
            <a:r>
              <a:rPr lang="en-US" dirty="0"/>
              <a:t>is just a value for attribute that was not introduced or was lost </a:t>
            </a:r>
            <a:r>
              <a:rPr lang="en-US" dirty="0" smtClean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/>
              <a:t>recording</a:t>
            </a:r>
            <a:r>
              <a:rPr lang="es-ES" dirty="0"/>
              <a:t> </a:t>
            </a:r>
            <a:r>
              <a:rPr lang="es-ES" dirty="0" err="1" smtClean="0"/>
              <a:t>process</a:t>
            </a:r>
            <a:r>
              <a:rPr lang="es-ES" dirty="0"/>
              <a:t>:</a:t>
            </a:r>
            <a:endParaRPr lang="es-ES" dirty="0" smtClean="0"/>
          </a:p>
          <a:p>
            <a:pPr lvl="1"/>
            <a:r>
              <a:rPr lang="es-ES" dirty="0" err="1" smtClean="0"/>
              <a:t>Equipment</a:t>
            </a:r>
            <a:r>
              <a:rPr lang="es-ES" dirty="0" smtClean="0"/>
              <a:t> </a:t>
            </a:r>
            <a:r>
              <a:rPr lang="es-ES" dirty="0" err="1"/>
              <a:t>errors</a:t>
            </a:r>
            <a:endParaRPr lang="es-ES" dirty="0" smtClean="0"/>
          </a:p>
          <a:p>
            <a:pPr lvl="1"/>
            <a:r>
              <a:rPr lang="es-ES" dirty="0" smtClean="0"/>
              <a:t>Manual data </a:t>
            </a:r>
            <a:r>
              <a:rPr lang="es-ES" dirty="0" err="1"/>
              <a:t>entry</a:t>
            </a:r>
            <a:r>
              <a:rPr lang="es-ES" dirty="0"/>
              <a:t> </a:t>
            </a:r>
            <a:r>
              <a:rPr lang="es-ES" dirty="0" err="1" smtClean="0"/>
              <a:t>procedures</a:t>
            </a:r>
            <a:endParaRPr lang="es-ES" dirty="0" smtClean="0"/>
          </a:p>
          <a:p>
            <a:pPr lvl="1"/>
            <a:r>
              <a:rPr lang="es-ES" dirty="0" err="1" smtClean="0"/>
              <a:t>Incorrect</a:t>
            </a:r>
            <a:r>
              <a:rPr lang="es-ES" dirty="0" smtClean="0"/>
              <a:t> </a:t>
            </a:r>
            <a:r>
              <a:rPr lang="es-ES" dirty="0" err="1"/>
              <a:t>measurements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06539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Multiple</a:t>
            </a:r>
            <a:r>
              <a:rPr lang="es-ES" dirty="0"/>
              <a:t> </a:t>
            </a:r>
            <a:r>
              <a:rPr lang="es-ES" dirty="0" err="1"/>
              <a:t>Imputation</a:t>
            </a:r>
            <a:r>
              <a:rPr lang="es-ES" dirty="0"/>
              <a:t> </a:t>
            </a:r>
            <a:r>
              <a:rPr lang="es-ES" dirty="0" smtClean="0"/>
              <a:t>(MI)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repeated imputation can be done thanks to the use of Markov Chain </a:t>
            </a:r>
            <a:r>
              <a:rPr lang="en-US" dirty="0" smtClean="0"/>
              <a:t>Monte </a:t>
            </a:r>
            <a:r>
              <a:rPr lang="es-ES" dirty="0" smtClean="0"/>
              <a:t>Carlo </a:t>
            </a:r>
            <a:r>
              <a:rPr lang="es-ES" dirty="0" err="1" smtClean="0"/>
              <a:t>methods</a:t>
            </a:r>
            <a:endParaRPr lang="es-ES" dirty="0" smtClean="0"/>
          </a:p>
          <a:p>
            <a:endParaRPr lang="es-ES" dirty="0"/>
          </a:p>
          <a:p>
            <a:r>
              <a:rPr lang="en-US" dirty="0" smtClean="0"/>
              <a:t>Several </a:t>
            </a:r>
            <a:r>
              <a:rPr lang="en-US" dirty="0"/>
              <a:t>imputations are obtained by introducing a </a:t>
            </a:r>
            <a:r>
              <a:rPr lang="en-US" dirty="0" smtClean="0"/>
              <a:t>random component</a:t>
            </a:r>
            <a:r>
              <a:rPr lang="en-US" dirty="0"/>
              <a:t>, usually from a standard normal </a:t>
            </a:r>
            <a:r>
              <a:rPr lang="en-US" dirty="0" smtClean="0"/>
              <a:t>distribution</a:t>
            </a:r>
          </a:p>
          <a:p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380921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Multiple</a:t>
            </a:r>
            <a:r>
              <a:rPr lang="es-ES" dirty="0"/>
              <a:t> </a:t>
            </a:r>
            <a:r>
              <a:rPr lang="es-ES" dirty="0" err="1"/>
              <a:t>Imputation</a:t>
            </a:r>
            <a:r>
              <a:rPr lang="es-ES" dirty="0"/>
              <a:t> </a:t>
            </a:r>
            <a:r>
              <a:rPr lang="es-ES" dirty="0" smtClean="0"/>
              <a:t>(MI)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In </a:t>
            </a:r>
            <a:r>
              <a:rPr lang="es-ES" dirty="0" smtClean="0"/>
              <a:t>a more </a:t>
            </a:r>
            <a:r>
              <a:rPr lang="es-ES" dirty="0" err="1"/>
              <a:t>advanced</a:t>
            </a:r>
            <a:r>
              <a:rPr lang="es-ES" dirty="0"/>
              <a:t> </a:t>
            </a:r>
            <a:r>
              <a:rPr lang="es-ES" dirty="0" err="1" smtClean="0"/>
              <a:t>fashion</a:t>
            </a:r>
            <a:r>
              <a:rPr lang="es-ES" dirty="0" smtClean="0"/>
              <a:t>, </a:t>
            </a:r>
            <a:r>
              <a:rPr lang="en-US" dirty="0" smtClean="0"/>
              <a:t>MI </a:t>
            </a:r>
            <a:r>
              <a:rPr lang="en-US" dirty="0"/>
              <a:t>also considers that the parameters estimates are in fact sample </a:t>
            </a:r>
            <a:r>
              <a:rPr lang="en-US" dirty="0" smtClean="0"/>
              <a:t>estimates</a:t>
            </a:r>
          </a:p>
          <a:p>
            <a:endParaRPr lang="es-ES" u="sng" dirty="0" smtClean="0"/>
          </a:p>
          <a:p>
            <a:r>
              <a:rPr lang="en-US" dirty="0" smtClean="0"/>
              <a:t>The </a:t>
            </a:r>
            <a:r>
              <a:rPr lang="en-US" dirty="0"/>
              <a:t>parameters are not directly estimated from the available data but, as the </a:t>
            </a:r>
            <a:r>
              <a:rPr lang="en-US" dirty="0" smtClean="0"/>
              <a:t>process continues</a:t>
            </a:r>
            <a:r>
              <a:rPr lang="en-US" dirty="0"/>
              <a:t>, they are drawn from their Bayesian posterior distributions given the data </a:t>
            </a:r>
            <a:r>
              <a:rPr lang="en-US" dirty="0" smtClean="0"/>
              <a:t>at </a:t>
            </a:r>
            <a:r>
              <a:rPr lang="es-ES" dirty="0" err="1" smtClean="0"/>
              <a:t>hand</a:t>
            </a:r>
            <a:endParaRPr lang="es-ES" dirty="0" smtClean="0"/>
          </a:p>
          <a:p>
            <a:pPr lvl="1"/>
            <a:r>
              <a:rPr lang="en-US" dirty="0"/>
              <a:t>These assumptions means that only in the case </a:t>
            </a:r>
            <a:r>
              <a:rPr lang="en-US" dirty="0" smtClean="0"/>
              <a:t>of MCAR or MAR </a:t>
            </a:r>
            <a:r>
              <a:rPr lang="en-US" dirty="0" err="1" smtClean="0"/>
              <a:t>missingness</a:t>
            </a:r>
            <a:r>
              <a:rPr lang="en-US" dirty="0" smtClean="0"/>
              <a:t> mechanisms </a:t>
            </a:r>
            <a:r>
              <a:rPr lang="en-US" dirty="0"/>
              <a:t>hold MI should be applied.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329825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Multiple</a:t>
            </a:r>
            <a:r>
              <a:rPr lang="es-ES" dirty="0"/>
              <a:t> </a:t>
            </a:r>
            <a:r>
              <a:rPr lang="es-ES" dirty="0" err="1"/>
              <a:t>Imputation</a:t>
            </a:r>
            <a:r>
              <a:rPr lang="es-ES" dirty="0"/>
              <a:t> </a:t>
            </a:r>
            <a:r>
              <a:rPr lang="es-ES" dirty="0" smtClean="0"/>
              <a:t>(MI)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to its Bayesian nature, the user needs to </a:t>
            </a:r>
            <a:r>
              <a:rPr lang="en-US" dirty="0"/>
              <a:t>specify a prior distribution for </a:t>
            </a:r>
            <a:r>
              <a:rPr lang="en-US" dirty="0" smtClean="0"/>
              <a:t>the parameters </a:t>
            </a:r>
            <a:r>
              <a:rPr lang="en-US" dirty="0"/>
              <a:t>θ</a:t>
            </a:r>
            <a:r>
              <a:rPr lang="en-US" i="1" dirty="0"/>
              <a:t> </a:t>
            </a:r>
            <a:r>
              <a:rPr lang="en-US" dirty="0"/>
              <a:t>of </a:t>
            </a:r>
            <a:r>
              <a:rPr lang="en-US" dirty="0" smtClean="0"/>
              <a:t>the model</a:t>
            </a:r>
          </a:p>
          <a:p>
            <a:r>
              <a:rPr lang="es-ES" dirty="0"/>
              <a:t>In </a:t>
            </a:r>
            <a:r>
              <a:rPr lang="es-ES" dirty="0" err="1" smtClean="0"/>
              <a:t>practice</a:t>
            </a:r>
            <a:r>
              <a:rPr lang="es-ES" dirty="0" smtClean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 smtClean="0"/>
              <a:t>stressed</a:t>
            </a:r>
            <a:r>
              <a:rPr lang="es-ES" dirty="0" smtClean="0"/>
              <a:t> </a:t>
            </a:r>
            <a:r>
              <a:rPr lang="en-US" dirty="0" smtClean="0"/>
              <a:t>out </a:t>
            </a:r>
            <a:r>
              <a:rPr lang="en-US" dirty="0"/>
              <a:t>that the results depend more on the election of the distribution for the data </a:t>
            </a:r>
            <a:r>
              <a:rPr lang="en-US" dirty="0" smtClean="0"/>
              <a:t>than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/>
              <a:t>distribution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l-GR" dirty="0" smtClean="0"/>
              <a:t>θ</a:t>
            </a:r>
            <a:endParaRPr lang="es-ES" dirty="0" smtClean="0"/>
          </a:p>
          <a:p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28515818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203" y="3861048"/>
            <a:ext cx="18573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Multiple</a:t>
            </a:r>
            <a:r>
              <a:rPr lang="es-ES" dirty="0"/>
              <a:t> </a:t>
            </a:r>
            <a:r>
              <a:rPr lang="es-ES" dirty="0" err="1"/>
              <a:t>Imputation</a:t>
            </a:r>
            <a:r>
              <a:rPr lang="es-ES" dirty="0"/>
              <a:t> </a:t>
            </a:r>
            <a:r>
              <a:rPr lang="es-ES" dirty="0" smtClean="0"/>
              <a:t>(MI)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Surprisingly not many imputation steps are </a:t>
            </a:r>
            <a:r>
              <a:rPr lang="en-US" dirty="0" smtClean="0"/>
              <a:t>needed</a:t>
            </a:r>
          </a:p>
          <a:p>
            <a:r>
              <a:rPr lang="en-US" dirty="0"/>
              <a:t>Rubin claims </a:t>
            </a:r>
            <a:r>
              <a:rPr lang="en-US" dirty="0" smtClean="0"/>
              <a:t>that only 3–5 </a:t>
            </a:r>
            <a:r>
              <a:rPr lang="en-US" dirty="0"/>
              <a:t>steps are usually </a:t>
            </a:r>
            <a:r>
              <a:rPr lang="en-US" dirty="0" smtClean="0"/>
              <a:t>needed</a:t>
            </a:r>
          </a:p>
          <a:p>
            <a:r>
              <a:rPr lang="en-US" dirty="0"/>
              <a:t>He states that the efficiency of the final estimation </a:t>
            </a:r>
            <a:r>
              <a:rPr lang="en-US" dirty="0" smtClean="0"/>
              <a:t>built upon </a:t>
            </a:r>
            <a:r>
              <a:rPr lang="en-US" i="1" dirty="0"/>
              <a:t>m </a:t>
            </a:r>
            <a:r>
              <a:rPr lang="en-US" dirty="0"/>
              <a:t>imputations is </a:t>
            </a:r>
            <a:r>
              <a:rPr lang="en-US" dirty="0" smtClean="0"/>
              <a:t>approximately</a:t>
            </a:r>
          </a:p>
          <a:p>
            <a:endParaRPr lang="en-US" u="sng" dirty="0"/>
          </a:p>
          <a:p>
            <a:r>
              <a:rPr lang="en-US" dirty="0"/>
              <a:t>where </a:t>
            </a:r>
            <a:r>
              <a:rPr lang="en-US" i="1" dirty="0"/>
              <a:t>γ </a:t>
            </a:r>
            <a:r>
              <a:rPr lang="en-US" dirty="0"/>
              <a:t>is the fraction of missing data in the data set.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15555939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Multiple</a:t>
            </a:r>
            <a:r>
              <a:rPr lang="es-ES" dirty="0"/>
              <a:t> </a:t>
            </a:r>
            <a:r>
              <a:rPr lang="es-ES" dirty="0" err="1"/>
              <a:t>Imputation</a:t>
            </a:r>
            <a:r>
              <a:rPr lang="es-ES" dirty="0"/>
              <a:t> </a:t>
            </a:r>
            <a:r>
              <a:rPr lang="es-ES" dirty="0" smtClean="0"/>
              <a:t>(MI)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a 30% of MVs in </a:t>
            </a:r>
            <a:r>
              <a:rPr lang="en-US" dirty="0" smtClean="0"/>
              <a:t>each data </a:t>
            </a:r>
            <a:r>
              <a:rPr lang="en-US" dirty="0"/>
              <a:t>set, which is a quite high amount, with 5 different final data sets a 94% </a:t>
            </a:r>
            <a:r>
              <a:rPr lang="en-US" dirty="0" smtClean="0"/>
              <a:t>of </a:t>
            </a:r>
            <a:r>
              <a:rPr lang="es-ES" dirty="0" err="1" smtClean="0"/>
              <a:t>efficiency</a:t>
            </a:r>
            <a:r>
              <a:rPr lang="es-ES" dirty="0" smtClean="0"/>
              <a:t> </a:t>
            </a:r>
            <a:r>
              <a:rPr lang="es-ES" dirty="0" err="1"/>
              <a:t>will</a:t>
            </a:r>
            <a:r>
              <a:rPr lang="es-ES" dirty="0"/>
              <a:t> be </a:t>
            </a:r>
            <a:r>
              <a:rPr lang="es-ES" dirty="0" err="1" smtClean="0"/>
              <a:t>achieved</a:t>
            </a:r>
            <a:endParaRPr lang="es-ES" dirty="0" smtClean="0"/>
          </a:p>
          <a:p>
            <a:r>
              <a:rPr lang="en-US" dirty="0"/>
              <a:t>Increasing the number to </a:t>
            </a:r>
            <a:r>
              <a:rPr lang="en-US" i="1" dirty="0"/>
              <a:t>m </a:t>
            </a:r>
            <a:r>
              <a:rPr lang="en-US" dirty="0"/>
              <a:t>= 10 slightly raises </a:t>
            </a:r>
            <a:r>
              <a:rPr lang="en-US" dirty="0" smtClean="0"/>
              <a:t>the efficiency </a:t>
            </a:r>
            <a:r>
              <a:rPr lang="en-US" dirty="0"/>
              <a:t>to 97%, which is a low gain paying the double computational effort.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42659583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Multiple</a:t>
            </a:r>
            <a:r>
              <a:rPr lang="es-ES" dirty="0"/>
              <a:t> </a:t>
            </a:r>
            <a:r>
              <a:rPr lang="es-ES" dirty="0" err="1"/>
              <a:t>Imputation</a:t>
            </a:r>
            <a:r>
              <a:rPr lang="es-ES" dirty="0"/>
              <a:t> </a:t>
            </a:r>
            <a:r>
              <a:rPr lang="es-ES" dirty="0" smtClean="0"/>
              <a:t>(MI)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a 30% of MVs in </a:t>
            </a:r>
            <a:r>
              <a:rPr lang="en-US" dirty="0" smtClean="0"/>
              <a:t>each data </a:t>
            </a:r>
            <a:r>
              <a:rPr lang="en-US" dirty="0"/>
              <a:t>set, which is a quite high amount, with 5 different final data sets a 94% </a:t>
            </a:r>
            <a:r>
              <a:rPr lang="en-US" dirty="0" smtClean="0"/>
              <a:t>of </a:t>
            </a:r>
            <a:r>
              <a:rPr lang="es-ES" dirty="0" err="1" smtClean="0"/>
              <a:t>efficiency</a:t>
            </a:r>
            <a:r>
              <a:rPr lang="es-ES" dirty="0" smtClean="0"/>
              <a:t> </a:t>
            </a:r>
            <a:r>
              <a:rPr lang="es-ES" dirty="0" err="1"/>
              <a:t>will</a:t>
            </a:r>
            <a:r>
              <a:rPr lang="es-ES" dirty="0"/>
              <a:t> be </a:t>
            </a:r>
            <a:r>
              <a:rPr lang="es-ES" dirty="0" err="1" smtClean="0"/>
              <a:t>achieved</a:t>
            </a:r>
            <a:endParaRPr lang="es-ES" dirty="0" smtClean="0"/>
          </a:p>
          <a:p>
            <a:r>
              <a:rPr lang="en-US" dirty="0"/>
              <a:t>Increasing the number to </a:t>
            </a:r>
            <a:r>
              <a:rPr lang="en-US" i="1" dirty="0"/>
              <a:t>m </a:t>
            </a:r>
            <a:r>
              <a:rPr lang="en-US" dirty="0"/>
              <a:t>= 10 slightly raises </a:t>
            </a:r>
            <a:r>
              <a:rPr lang="en-US" dirty="0" smtClean="0"/>
              <a:t>the efficiency </a:t>
            </a:r>
            <a:r>
              <a:rPr lang="en-US" dirty="0"/>
              <a:t>to 97%, which is a low gain paying the double computational effort.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16522208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Multiple</a:t>
            </a:r>
            <a:r>
              <a:rPr lang="es-ES" dirty="0"/>
              <a:t> </a:t>
            </a:r>
            <a:r>
              <a:rPr lang="es-ES" dirty="0" err="1"/>
              <a:t>Imputation</a:t>
            </a:r>
            <a:r>
              <a:rPr lang="es-ES" dirty="0"/>
              <a:t> </a:t>
            </a:r>
            <a:r>
              <a:rPr lang="es-ES" dirty="0" smtClean="0"/>
              <a:t>(MI)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To start we need an estimation of the mean and covariance matrices</a:t>
            </a:r>
            <a:r>
              <a:rPr lang="en-US" dirty="0" smtClean="0"/>
              <a:t>.</a:t>
            </a:r>
          </a:p>
          <a:p>
            <a:pPr lvl="1"/>
            <a:r>
              <a:rPr lang="es-ES" dirty="0"/>
              <a:t>A </a:t>
            </a:r>
            <a:r>
              <a:rPr lang="es-ES" dirty="0" err="1" smtClean="0"/>
              <a:t>good</a:t>
            </a:r>
            <a:r>
              <a:rPr lang="es-ES" dirty="0" smtClean="0"/>
              <a:t> </a:t>
            </a:r>
            <a:r>
              <a:rPr lang="en-US" dirty="0" smtClean="0"/>
              <a:t>approach </a:t>
            </a:r>
            <a:r>
              <a:rPr lang="en-US" dirty="0"/>
              <a:t>is to take them from a solution provided from an EM algorithm </a:t>
            </a:r>
            <a:r>
              <a:rPr lang="en-US" dirty="0" smtClean="0"/>
              <a:t>once their </a:t>
            </a:r>
            <a:r>
              <a:rPr lang="en-US" dirty="0"/>
              <a:t>values have stabilized at the end of its </a:t>
            </a:r>
            <a:r>
              <a:rPr lang="en-US" dirty="0" smtClean="0"/>
              <a:t>execution</a:t>
            </a:r>
          </a:p>
          <a:p>
            <a:r>
              <a:rPr lang="es-ES" dirty="0" err="1"/>
              <a:t>Then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DA </a:t>
            </a:r>
            <a:r>
              <a:rPr lang="es-ES" dirty="0" err="1" smtClean="0"/>
              <a:t>process</a:t>
            </a:r>
            <a:r>
              <a:rPr lang="es-ES" dirty="0" smtClean="0"/>
              <a:t> </a:t>
            </a:r>
            <a:r>
              <a:rPr lang="en-US" dirty="0" smtClean="0"/>
              <a:t>starts </a:t>
            </a:r>
            <a:r>
              <a:rPr lang="en-US" dirty="0"/>
              <a:t>by alternately filling the MVs and then making inferences about the </a:t>
            </a:r>
            <a:r>
              <a:rPr lang="en-US" dirty="0" smtClean="0"/>
              <a:t>unknown parameters </a:t>
            </a:r>
            <a:r>
              <a:rPr lang="en-US" dirty="0"/>
              <a:t>in a stochastic </a:t>
            </a:r>
            <a:r>
              <a:rPr lang="en-US" dirty="0" smtClean="0"/>
              <a:t>fashion: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DA creates an imputation using the </a:t>
            </a:r>
            <a:r>
              <a:rPr lang="en-US" dirty="0" smtClean="0"/>
              <a:t>available values </a:t>
            </a:r>
            <a:r>
              <a:rPr lang="en-US" dirty="0"/>
              <a:t>of the parameters of the </a:t>
            </a:r>
            <a:r>
              <a:rPr lang="en-US" dirty="0" smtClean="0"/>
              <a:t>MVs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raws </a:t>
            </a:r>
            <a:r>
              <a:rPr lang="en-US" dirty="0"/>
              <a:t>new parameter values from </a:t>
            </a:r>
            <a:r>
              <a:rPr lang="en-US" dirty="0" smtClean="0"/>
              <a:t>the Bayesian </a:t>
            </a:r>
            <a:r>
              <a:rPr lang="en-US" dirty="0"/>
              <a:t>posterior distribution using the observed and missing </a:t>
            </a:r>
            <a:r>
              <a:rPr lang="en-US" dirty="0" smtClean="0"/>
              <a:t>data</a:t>
            </a:r>
          </a:p>
          <a:p>
            <a:r>
              <a:rPr lang="es-ES" dirty="0" err="1" smtClean="0"/>
              <a:t>Concatenating</a:t>
            </a:r>
            <a:r>
              <a:rPr lang="es-ES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process of simulating the MVs and the parameters is what creates a </a:t>
            </a:r>
            <a:r>
              <a:rPr lang="en-US" dirty="0" smtClean="0"/>
              <a:t>Markov chain </a:t>
            </a:r>
            <a:r>
              <a:rPr lang="en-US" dirty="0"/>
              <a:t>that will converge at some point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32068866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Multiple</a:t>
            </a:r>
            <a:r>
              <a:rPr lang="es-ES" dirty="0"/>
              <a:t> </a:t>
            </a:r>
            <a:r>
              <a:rPr lang="es-ES" dirty="0" err="1"/>
              <a:t>Imputation</a:t>
            </a:r>
            <a:r>
              <a:rPr lang="es-ES" dirty="0"/>
              <a:t> </a:t>
            </a:r>
            <a:r>
              <a:rPr lang="es-ES" dirty="0" smtClean="0"/>
              <a:t>(MI)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iterative process will converge: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distribution of the parameters θ</a:t>
            </a:r>
            <a:r>
              <a:rPr lang="en-US" i="1" dirty="0"/>
              <a:t> </a:t>
            </a:r>
            <a:r>
              <a:rPr lang="en-US" dirty="0" smtClean="0"/>
              <a:t>will stabilize </a:t>
            </a:r>
            <a:r>
              <a:rPr lang="en-US" dirty="0"/>
              <a:t>to the posterior distribution averaged over the </a:t>
            </a:r>
            <a:r>
              <a:rPr lang="en-US" dirty="0" smtClean="0"/>
              <a:t>MVs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distribution </a:t>
            </a:r>
            <a:r>
              <a:rPr lang="en-US" dirty="0" smtClean="0"/>
              <a:t>of the </a:t>
            </a:r>
            <a:r>
              <a:rPr lang="en-US" dirty="0"/>
              <a:t>MVs will stabilize to a predictive distribution: the proper distribution needed </a:t>
            </a:r>
            <a:r>
              <a:rPr lang="en-US" dirty="0" smtClean="0"/>
              <a:t>to drawn </a:t>
            </a:r>
            <a:r>
              <a:rPr lang="en-US" dirty="0"/>
              <a:t>values for the MIs</a:t>
            </a:r>
            <a:r>
              <a:rPr lang="en-US" dirty="0" smtClean="0"/>
              <a:t>.</a:t>
            </a:r>
          </a:p>
          <a:p>
            <a:r>
              <a:rPr lang="en-US" dirty="0"/>
              <a:t>Large rates </a:t>
            </a:r>
            <a:r>
              <a:rPr lang="en-US" dirty="0" smtClean="0"/>
              <a:t>of MVs in </a:t>
            </a:r>
            <a:r>
              <a:rPr lang="en-US" dirty="0"/>
              <a:t>the data </a:t>
            </a:r>
            <a:r>
              <a:rPr lang="en-US" dirty="0" smtClean="0"/>
              <a:t>sets will </a:t>
            </a:r>
            <a:r>
              <a:rPr lang="en-US" dirty="0"/>
              <a:t>cause the convergence to be slow</a:t>
            </a:r>
            <a:endParaRPr lang="en-US" dirty="0" smtClean="0"/>
          </a:p>
          <a:p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10441848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Multiple</a:t>
            </a:r>
            <a:r>
              <a:rPr lang="es-ES" dirty="0"/>
              <a:t> </a:t>
            </a:r>
            <a:r>
              <a:rPr lang="es-ES" dirty="0" err="1"/>
              <a:t>Imputation</a:t>
            </a:r>
            <a:r>
              <a:rPr lang="es-ES" dirty="0"/>
              <a:t> </a:t>
            </a:r>
            <a:r>
              <a:rPr lang="es-ES" dirty="0" smtClean="0"/>
              <a:t>(MI)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However</a:t>
            </a:r>
            <a:r>
              <a:rPr lang="es-ES" dirty="0" smtClean="0"/>
              <a:t>, </a:t>
            </a:r>
            <a:r>
              <a:rPr lang="en-US" dirty="0" smtClean="0"/>
              <a:t>the </a:t>
            </a:r>
            <a:r>
              <a:rPr lang="en-US" dirty="0"/>
              <a:t>meaning of </a:t>
            </a:r>
            <a:r>
              <a:rPr lang="en-US" i="1" dirty="0"/>
              <a:t>convergence </a:t>
            </a:r>
            <a:r>
              <a:rPr lang="en-US" dirty="0"/>
              <a:t>is different to that used in </a:t>
            </a:r>
            <a:r>
              <a:rPr lang="en-US" dirty="0" smtClean="0"/>
              <a:t>EM</a:t>
            </a:r>
          </a:p>
          <a:p>
            <a:pPr lvl="1"/>
            <a:r>
              <a:rPr lang="es-ES" dirty="0"/>
              <a:t>In EM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 smtClean="0"/>
              <a:t>parameter</a:t>
            </a:r>
            <a:r>
              <a:rPr lang="es-ES" dirty="0" smtClean="0"/>
              <a:t> </a:t>
            </a:r>
            <a:r>
              <a:rPr lang="en-US" dirty="0" smtClean="0"/>
              <a:t>estimates </a:t>
            </a:r>
            <a:r>
              <a:rPr lang="en-US" dirty="0"/>
              <a:t>have converged when they no longer change from one iteration to </a:t>
            </a:r>
            <a:r>
              <a:rPr lang="en-US" dirty="0" smtClean="0"/>
              <a:t>the </a:t>
            </a:r>
            <a:r>
              <a:rPr lang="es-ES" dirty="0" err="1" smtClean="0"/>
              <a:t>following</a:t>
            </a:r>
            <a:r>
              <a:rPr lang="es-ES" dirty="0" smtClean="0"/>
              <a:t> </a:t>
            </a:r>
            <a:r>
              <a:rPr lang="es-ES" dirty="0" err="1"/>
              <a:t>over</a:t>
            </a:r>
            <a:r>
              <a:rPr lang="es-ES" dirty="0"/>
              <a:t> a </a:t>
            </a:r>
            <a:r>
              <a:rPr lang="es-ES" dirty="0" err="1" smtClean="0"/>
              <a:t>threshold</a:t>
            </a:r>
            <a:endParaRPr lang="es-ES" dirty="0" smtClean="0"/>
          </a:p>
          <a:p>
            <a:pPr lvl="1"/>
            <a:r>
              <a:rPr lang="en-US" dirty="0"/>
              <a:t>In DA the distribution of the parameters do </a:t>
            </a:r>
            <a:r>
              <a:rPr lang="en-US" dirty="0" smtClean="0"/>
              <a:t>not change across </a:t>
            </a:r>
            <a:r>
              <a:rPr lang="en-US" dirty="0"/>
              <a:t>iterations but the random parameter values actually continue changing, </a:t>
            </a:r>
            <a:r>
              <a:rPr lang="en-US" dirty="0" smtClean="0"/>
              <a:t>which makes </a:t>
            </a:r>
            <a:r>
              <a:rPr lang="en-US" dirty="0"/>
              <a:t>the convergence </a:t>
            </a:r>
            <a:r>
              <a:rPr lang="en-US" dirty="0" smtClean="0"/>
              <a:t>of DA more </a:t>
            </a:r>
            <a:r>
              <a:rPr lang="en-US" dirty="0"/>
              <a:t>difficult to assess than for EM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15839374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Multiple</a:t>
            </a:r>
            <a:r>
              <a:rPr lang="es-ES" dirty="0"/>
              <a:t> </a:t>
            </a:r>
            <a:r>
              <a:rPr lang="es-ES" dirty="0" err="1"/>
              <a:t>Imputation</a:t>
            </a:r>
            <a:r>
              <a:rPr lang="es-ES" dirty="0"/>
              <a:t> </a:t>
            </a:r>
            <a:r>
              <a:rPr lang="es-ES" dirty="0" smtClean="0"/>
              <a:t>(MI)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Convergence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reinterpreted</a:t>
            </a:r>
            <a:r>
              <a:rPr lang="es-ES" dirty="0" smtClean="0"/>
              <a:t> in MI:</a:t>
            </a:r>
          </a:p>
          <a:p>
            <a:pPr lvl="1"/>
            <a:r>
              <a:rPr lang="es-ES" dirty="0" smtClean="0"/>
              <a:t>DA </a:t>
            </a:r>
            <a:r>
              <a:rPr lang="en-US" dirty="0" smtClean="0"/>
              <a:t>can </a:t>
            </a:r>
            <a:r>
              <a:rPr lang="en-US" dirty="0"/>
              <a:t>be said to have converged by </a:t>
            </a:r>
            <a:r>
              <a:rPr lang="en-US" i="1" dirty="0"/>
              <a:t>k </a:t>
            </a:r>
            <a:r>
              <a:rPr lang="en-US" dirty="0"/>
              <a:t>cycles if the value of any parameter at </a:t>
            </a:r>
            <a:r>
              <a:rPr lang="en-US" dirty="0" smtClean="0"/>
              <a:t>iteration </a:t>
            </a:r>
            <a:r>
              <a:rPr lang="en-US" i="1" dirty="0" smtClean="0"/>
              <a:t>t </a:t>
            </a:r>
            <a:r>
              <a:rPr lang="en-US" dirty="0"/>
              <a:t>∈ 1</a:t>
            </a:r>
            <a:r>
              <a:rPr lang="en-US" i="1" dirty="0"/>
              <a:t>, </a:t>
            </a:r>
            <a:r>
              <a:rPr lang="en-US" dirty="0"/>
              <a:t>2</a:t>
            </a:r>
            <a:r>
              <a:rPr lang="en-US" i="1" dirty="0"/>
              <a:t>, . . . </a:t>
            </a:r>
            <a:r>
              <a:rPr lang="en-US" dirty="0"/>
              <a:t>is statistically independent of its value at iteration </a:t>
            </a:r>
            <a:r>
              <a:rPr lang="en-US" i="1" dirty="0"/>
              <a:t>t </a:t>
            </a:r>
            <a:r>
              <a:rPr lang="en-US" dirty="0"/>
              <a:t>+ </a:t>
            </a:r>
            <a:r>
              <a:rPr lang="en-US" i="1" dirty="0" smtClean="0"/>
              <a:t>k</a:t>
            </a:r>
          </a:p>
          <a:p>
            <a:pPr marL="0" indent="0">
              <a:buNone/>
            </a:pPr>
            <a:endParaRPr lang="en-US" i="1" u="sng" dirty="0"/>
          </a:p>
          <a:p>
            <a:r>
              <a:rPr lang="en-US" dirty="0" smtClean="0"/>
              <a:t>The </a:t>
            </a:r>
            <a:r>
              <a:rPr lang="en-US" dirty="0"/>
              <a:t>DA algorithm usually converges under these terms in equal or </a:t>
            </a:r>
            <a:r>
              <a:rPr lang="en-US" dirty="0" smtClean="0"/>
              <a:t>less </a:t>
            </a:r>
            <a:r>
              <a:rPr lang="es-ES" dirty="0" err="1" smtClean="0"/>
              <a:t>cycles</a:t>
            </a:r>
            <a:r>
              <a:rPr lang="es-ES" dirty="0" smtClean="0"/>
              <a:t> </a:t>
            </a:r>
            <a:r>
              <a:rPr lang="es-ES" dirty="0" err="1"/>
              <a:t>than</a:t>
            </a:r>
            <a:r>
              <a:rPr lang="es-ES" dirty="0"/>
              <a:t> EM.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51785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Introduction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MVs make performing data analysis </a:t>
            </a:r>
            <a:r>
              <a:rPr lang="en-US" dirty="0" smtClean="0"/>
              <a:t>difficult</a:t>
            </a:r>
          </a:p>
          <a:p>
            <a:r>
              <a:rPr lang="en-US" dirty="0" smtClean="0"/>
              <a:t>Also inappropriate </a:t>
            </a:r>
            <a:r>
              <a:rPr lang="en-US" dirty="0"/>
              <a:t>handling of the MVs in </a:t>
            </a:r>
            <a:r>
              <a:rPr lang="en-US" dirty="0" smtClean="0"/>
              <a:t>the analysis </a:t>
            </a:r>
            <a:r>
              <a:rPr lang="en-US" dirty="0"/>
              <a:t>may introduce bias and can result in misleading </a:t>
            </a:r>
            <a:r>
              <a:rPr lang="en-US" dirty="0" smtClean="0"/>
              <a:t>conclusions</a:t>
            </a:r>
          </a:p>
          <a:p>
            <a:r>
              <a:rPr lang="en-US" dirty="0" smtClean="0"/>
              <a:t>Problems </a:t>
            </a:r>
            <a:r>
              <a:rPr lang="en-US" dirty="0"/>
              <a:t>are usually associated with </a:t>
            </a:r>
            <a:r>
              <a:rPr lang="en-US" dirty="0" smtClean="0"/>
              <a:t>MVs: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dirty="0" err="1" smtClean="0"/>
              <a:t>loss</a:t>
            </a:r>
            <a:r>
              <a:rPr lang="es-ES" dirty="0" smtClean="0"/>
              <a:t> </a:t>
            </a:r>
            <a:r>
              <a:rPr lang="es-ES" dirty="0"/>
              <a:t>of </a:t>
            </a:r>
            <a:r>
              <a:rPr lang="es-ES" dirty="0" err="1"/>
              <a:t>efficiency</a:t>
            </a:r>
            <a:r>
              <a:rPr lang="es-ES" dirty="0"/>
              <a:t>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complications </a:t>
            </a:r>
            <a:r>
              <a:rPr lang="en-US" dirty="0"/>
              <a:t>in handling and analyzing the data;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bias </a:t>
            </a:r>
            <a:r>
              <a:rPr lang="en-US" dirty="0"/>
              <a:t>resulting from differences between missing and complete data.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14120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Multiple</a:t>
            </a:r>
            <a:r>
              <a:rPr lang="es-ES" dirty="0"/>
              <a:t> </a:t>
            </a:r>
            <a:r>
              <a:rPr lang="es-ES" dirty="0" err="1"/>
              <a:t>Imputation</a:t>
            </a:r>
            <a:r>
              <a:rPr lang="es-ES" dirty="0"/>
              <a:t> </a:t>
            </a:r>
            <a:r>
              <a:rPr lang="es-ES" dirty="0" smtClean="0"/>
              <a:t>(MI)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value </a:t>
            </a:r>
            <a:r>
              <a:rPr lang="en-US" i="1" dirty="0"/>
              <a:t>k </a:t>
            </a:r>
            <a:r>
              <a:rPr lang="en-US" dirty="0"/>
              <a:t>is </a:t>
            </a:r>
            <a:r>
              <a:rPr lang="en-US" dirty="0" smtClean="0"/>
              <a:t>interesting: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establishes when we should stop </a:t>
            </a:r>
            <a:r>
              <a:rPr lang="en-US" dirty="0" smtClean="0"/>
              <a:t>performing the </a:t>
            </a:r>
            <a:r>
              <a:rPr lang="en-US" dirty="0"/>
              <a:t>Markov chain in order to have MI that are </a:t>
            </a:r>
            <a:r>
              <a:rPr lang="en-US" i="1" dirty="0"/>
              <a:t>independent </a:t>
            </a:r>
            <a:r>
              <a:rPr lang="en-US" dirty="0"/>
              <a:t>draws from the </a:t>
            </a:r>
            <a:r>
              <a:rPr lang="en-US" dirty="0" smtClean="0"/>
              <a:t>missing </a:t>
            </a:r>
            <a:r>
              <a:rPr lang="es-ES" dirty="0" smtClean="0"/>
              <a:t>data </a:t>
            </a:r>
            <a:r>
              <a:rPr lang="es-ES" dirty="0" err="1"/>
              <a:t>predictive</a:t>
            </a:r>
            <a:r>
              <a:rPr lang="es-ES" dirty="0"/>
              <a:t> </a:t>
            </a:r>
            <a:r>
              <a:rPr lang="es-ES" dirty="0" err="1"/>
              <a:t>distribution</a:t>
            </a:r>
            <a:r>
              <a:rPr lang="es-ES" dirty="0" smtClean="0"/>
              <a:t>.</a:t>
            </a:r>
          </a:p>
          <a:p>
            <a:r>
              <a:rPr lang="en-US" dirty="0" smtClean="0"/>
              <a:t>A typical </a:t>
            </a:r>
            <a:r>
              <a:rPr lang="en-US" dirty="0"/>
              <a:t>process is to </a:t>
            </a:r>
            <a:r>
              <a:rPr lang="en-US" dirty="0" smtClean="0"/>
              <a:t>perform </a:t>
            </a:r>
            <a:r>
              <a:rPr lang="en-US" i="1" dirty="0" smtClean="0"/>
              <a:t>m </a:t>
            </a:r>
            <a:r>
              <a:rPr lang="en-US" dirty="0"/>
              <a:t>runs, each one of </a:t>
            </a:r>
            <a:r>
              <a:rPr lang="en-US" dirty="0" smtClean="0"/>
              <a:t>length </a:t>
            </a:r>
            <a:r>
              <a:rPr lang="es-ES" i="1" dirty="0" smtClean="0"/>
              <a:t>k</a:t>
            </a:r>
          </a:p>
          <a:p>
            <a:pPr lvl="1"/>
            <a:r>
              <a:rPr lang="en-US" dirty="0"/>
              <a:t>for each imputation from 1 </a:t>
            </a:r>
            <a:r>
              <a:rPr lang="en-US" dirty="0" smtClean="0"/>
              <a:t>to </a:t>
            </a:r>
            <a:r>
              <a:rPr lang="en-US" i="1" dirty="0" smtClean="0"/>
              <a:t>m </a:t>
            </a:r>
            <a:r>
              <a:rPr lang="en-US" dirty="0" smtClean="0"/>
              <a:t>we </a:t>
            </a:r>
            <a:r>
              <a:rPr lang="en-US" dirty="0"/>
              <a:t>perform </a:t>
            </a:r>
            <a:r>
              <a:rPr lang="en-US" dirty="0" smtClean="0"/>
              <a:t>the DA process </a:t>
            </a:r>
            <a:r>
              <a:rPr lang="en-US" dirty="0"/>
              <a:t>during </a:t>
            </a:r>
            <a:r>
              <a:rPr lang="en-US" i="1" dirty="0"/>
              <a:t>k </a:t>
            </a:r>
            <a:r>
              <a:rPr lang="en-US" dirty="0" smtClean="0"/>
              <a:t>cycles</a:t>
            </a:r>
          </a:p>
          <a:p>
            <a:r>
              <a:rPr lang="en-US" dirty="0"/>
              <a:t>It is a good idea not to be too conservative with the </a:t>
            </a:r>
            <a:r>
              <a:rPr lang="en-US" i="1" dirty="0"/>
              <a:t>k </a:t>
            </a:r>
            <a:r>
              <a:rPr lang="en-US" dirty="0"/>
              <a:t>value, as after convergence </a:t>
            </a:r>
            <a:r>
              <a:rPr lang="en-US" dirty="0" smtClean="0"/>
              <a:t>the process </a:t>
            </a:r>
            <a:r>
              <a:rPr lang="en-US" dirty="0"/>
              <a:t>remains stationary, whereas with low </a:t>
            </a:r>
            <a:r>
              <a:rPr lang="en-US" i="1" dirty="0"/>
              <a:t>k </a:t>
            </a:r>
            <a:r>
              <a:rPr lang="en-US" dirty="0"/>
              <a:t>values the </a:t>
            </a:r>
            <a:r>
              <a:rPr lang="en-US" i="1" dirty="0"/>
              <a:t>m </a:t>
            </a:r>
            <a:r>
              <a:rPr lang="en-US" dirty="0"/>
              <a:t>imputed data sets </a:t>
            </a:r>
            <a:r>
              <a:rPr lang="en-US" dirty="0" smtClean="0"/>
              <a:t>will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/>
              <a:t>be </a:t>
            </a:r>
            <a:r>
              <a:rPr lang="es-ES" dirty="0" err="1"/>
              <a:t>truly</a:t>
            </a:r>
            <a:r>
              <a:rPr lang="es-ES" dirty="0"/>
              <a:t> </a:t>
            </a:r>
            <a:r>
              <a:rPr lang="es-ES" dirty="0" err="1"/>
              <a:t>independent</a:t>
            </a:r>
            <a:r>
              <a:rPr lang="es-ES" dirty="0" smtClean="0"/>
              <a:t>.</a:t>
            </a:r>
          </a:p>
          <a:p>
            <a:pPr lvl="1"/>
            <a:r>
              <a:rPr lang="en-US" dirty="0"/>
              <a:t>Remember that we do not need a high </a:t>
            </a:r>
            <a:r>
              <a:rPr lang="en-US" i="1" dirty="0"/>
              <a:t>m </a:t>
            </a:r>
            <a:r>
              <a:rPr lang="en-US" dirty="0"/>
              <a:t>value, so </a:t>
            </a:r>
            <a:r>
              <a:rPr lang="en-US" i="1" dirty="0"/>
              <a:t>k </a:t>
            </a:r>
            <a:r>
              <a:rPr lang="en-US" dirty="0" smtClean="0"/>
              <a:t>acts as </a:t>
            </a:r>
            <a:r>
              <a:rPr lang="en-US" dirty="0"/>
              <a:t>the true computational effort measure.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110533190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Multiple</a:t>
            </a:r>
            <a:r>
              <a:rPr lang="es-ES" dirty="0"/>
              <a:t> </a:t>
            </a:r>
            <a:r>
              <a:rPr lang="es-ES" dirty="0" err="1"/>
              <a:t>Imputation</a:t>
            </a:r>
            <a:r>
              <a:rPr lang="es-ES" dirty="0"/>
              <a:t> </a:t>
            </a:r>
            <a:r>
              <a:rPr lang="es-ES" dirty="0" smtClean="0"/>
              <a:t>(MI)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Once the </a:t>
            </a:r>
            <a:r>
              <a:rPr lang="en-US" i="1" dirty="0"/>
              <a:t>m </a:t>
            </a:r>
            <a:r>
              <a:rPr lang="en-US" dirty="0"/>
              <a:t>MI data sets have been created, they can be analyzed by any </a:t>
            </a:r>
            <a:r>
              <a:rPr lang="en-US" dirty="0" smtClean="0"/>
              <a:t>standard </a:t>
            </a:r>
            <a:r>
              <a:rPr lang="es-ES" dirty="0" smtClean="0"/>
              <a:t>complete-data </a:t>
            </a:r>
            <a:r>
              <a:rPr lang="es-ES" dirty="0" err="1" smtClean="0"/>
              <a:t>methods</a:t>
            </a:r>
            <a:endParaRPr lang="es-ES" dirty="0" smtClean="0"/>
          </a:p>
          <a:p>
            <a:r>
              <a:rPr lang="en-US" dirty="0"/>
              <a:t>For example, we can use a linear or logistic </a:t>
            </a:r>
            <a:r>
              <a:rPr lang="en-US" dirty="0" smtClean="0"/>
              <a:t>regression, a </a:t>
            </a:r>
            <a:r>
              <a:rPr lang="en-US" dirty="0"/>
              <a:t>classifier or any other technique applied to each one of the </a:t>
            </a:r>
            <a:r>
              <a:rPr lang="en-US" i="1" dirty="0"/>
              <a:t>m </a:t>
            </a:r>
            <a:r>
              <a:rPr lang="en-US" dirty="0"/>
              <a:t>data </a:t>
            </a:r>
            <a:r>
              <a:rPr lang="en-US" dirty="0" smtClean="0"/>
              <a:t>sets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n-US" dirty="0" smtClean="0"/>
              <a:t>variability </a:t>
            </a:r>
            <a:r>
              <a:rPr lang="en-US" dirty="0"/>
              <a:t>of the </a:t>
            </a:r>
            <a:r>
              <a:rPr lang="en-US" i="1" dirty="0"/>
              <a:t>m </a:t>
            </a:r>
            <a:r>
              <a:rPr lang="en-US" dirty="0"/>
              <a:t>results obtained will reflect the uncertainty of MVs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30428906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Multiple</a:t>
            </a:r>
            <a:r>
              <a:rPr lang="es-ES" dirty="0"/>
              <a:t> </a:t>
            </a:r>
            <a:r>
              <a:rPr lang="es-ES" dirty="0" err="1"/>
              <a:t>Imputation</a:t>
            </a:r>
            <a:r>
              <a:rPr lang="es-ES" dirty="0"/>
              <a:t> </a:t>
            </a:r>
            <a:r>
              <a:rPr lang="es-ES" dirty="0" smtClean="0"/>
              <a:t>(MI)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>
            <a:normAutofit lnSpcReduction="10000"/>
          </a:bodyPr>
          <a:lstStyle/>
          <a:p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 smtClean="0"/>
              <a:t>common</a:t>
            </a:r>
            <a:r>
              <a:rPr lang="es-ES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combine the results following the rules provided by </a:t>
            </a:r>
            <a:r>
              <a:rPr lang="en-US" dirty="0" smtClean="0"/>
              <a:t>Rubin</a:t>
            </a:r>
          </a:p>
          <a:p>
            <a:r>
              <a:rPr lang="es-ES" dirty="0" err="1" smtClean="0"/>
              <a:t>Let</a:t>
            </a:r>
            <a:r>
              <a:rPr lang="es-ES" dirty="0" smtClean="0"/>
              <a:t> </a:t>
            </a:r>
            <a:r>
              <a:rPr lang="es-ES" i="1" dirty="0" smtClean="0"/>
              <a:t>R </a:t>
            </a:r>
            <a:r>
              <a:rPr lang="en-US" dirty="0" smtClean="0"/>
              <a:t>denote </a:t>
            </a:r>
            <a:r>
              <a:rPr lang="en-US" dirty="0"/>
              <a:t>the estimation of interest and </a:t>
            </a:r>
            <a:r>
              <a:rPr lang="en-US" i="1" dirty="0"/>
              <a:t>U </a:t>
            </a:r>
            <a:r>
              <a:rPr lang="en-US" dirty="0"/>
              <a:t>its </a:t>
            </a:r>
            <a:r>
              <a:rPr lang="en-US" dirty="0" smtClean="0"/>
              <a:t>estimated </a:t>
            </a:r>
            <a:r>
              <a:rPr lang="es-ES" dirty="0" err="1" smtClean="0"/>
              <a:t>variance</a:t>
            </a:r>
            <a:endParaRPr lang="es-ES" dirty="0" smtClean="0"/>
          </a:p>
          <a:p>
            <a:pPr lvl="1"/>
            <a:r>
              <a:rPr lang="en-US" i="1" dirty="0"/>
              <a:t>R </a:t>
            </a:r>
            <a:r>
              <a:rPr lang="en-US" dirty="0"/>
              <a:t>being either an estimated regression coefficient or a kernel </a:t>
            </a:r>
            <a:r>
              <a:rPr lang="en-US" dirty="0" smtClean="0"/>
              <a:t>parameter </a:t>
            </a:r>
            <a:r>
              <a:rPr lang="es-ES" dirty="0" smtClean="0"/>
              <a:t>of </a:t>
            </a:r>
            <a:r>
              <a:rPr lang="es-ES" dirty="0"/>
              <a:t>a </a:t>
            </a:r>
            <a:r>
              <a:rPr lang="es-ES" dirty="0" smtClean="0"/>
              <a:t>SVM</a:t>
            </a:r>
          </a:p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 smtClean="0"/>
              <a:t>overall</a:t>
            </a:r>
            <a:r>
              <a:rPr lang="es-ES" dirty="0" smtClean="0"/>
              <a:t> </a:t>
            </a:r>
            <a:r>
              <a:rPr lang="en-US" dirty="0" smtClean="0"/>
              <a:t>estimate</a:t>
            </a:r>
            <a:r>
              <a:rPr lang="en-US" dirty="0"/>
              <a:t>, occasionally called the MI estimate is given by</a:t>
            </a:r>
            <a:endParaRPr lang="es-ES" dirty="0" smtClean="0"/>
          </a:p>
          <a:p>
            <a:endParaRPr lang="es-ES" u="sng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373216"/>
            <a:ext cx="21240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03214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variance for the estimate has two components: the variability within </a:t>
            </a:r>
            <a:r>
              <a:rPr lang="en-US" dirty="0" smtClean="0"/>
              <a:t>each data </a:t>
            </a:r>
            <a:r>
              <a:rPr lang="en-US" dirty="0"/>
              <a:t>set and across data </a:t>
            </a:r>
            <a:r>
              <a:rPr lang="en-US" dirty="0" smtClean="0"/>
              <a:t>sets</a:t>
            </a:r>
          </a:p>
          <a:p>
            <a:r>
              <a:rPr lang="en-US" dirty="0"/>
              <a:t>The within imputation variance is simply the </a:t>
            </a:r>
            <a:r>
              <a:rPr lang="en-US" dirty="0" smtClean="0"/>
              <a:t>average </a:t>
            </a:r>
            <a:r>
              <a:rPr lang="es-ES" dirty="0" smtClean="0"/>
              <a:t>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estimated</a:t>
            </a:r>
            <a:r>
              <a:rPr lang="es-ES" dirty="0"/>
              <a:t> </a:t>
            </a:r>
            <a:r>
              <a:rPr lang="es-ES" dirty="0" err="1"/>
              <a:t>variances</a:t>
            </a:r>
            <a:r>
              <a:rPr lang="es-ES" dirty="0" smtClean="0"/>
              <a:t>:</a:t>
            </a:r>
          </a:p>
          <a:p>
            <a:endParaRPr lang="es-ES" u="sng" dirty="0" smtClean="0"/>
          </a:p>
          <a:p>
            <a:endParaRPr lang="es-ES" u="sng" dirty="0"/>
          </a:p>
          <a:p>
            <a:r>
              <a:rPr lang="en-US" dirty="0"/>
              <a:t>whereas the between imputation variance is the sample variance of the proper estimates:</a:t>
            </a:r>
            <a:endParaRPr lang="es-ES" u="sng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53729"/>
            <a:ext cx="22479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Multiple</a:t>
            </a:r>
            <a:r>
              <a:rPr lang="es-ES" dirty="0"/>
              <a:t> </a:t>
            </a:r>
            <a:r>
              <a:rPr lang="es-ES" dirty="0" err="1"/>
              <a:t>Imputation</a:t>
            </a:r>
            <a:r>
              <a:rPr lang="es-ES" dirty="0"/>
              <a:t> </a:t>
            </a:r>
            <a:r>
              <a:rPr lang="es-ES" dirty="0" smtClean="0"/>
              <a:t>(MI)</a:t>
            </a:r>
            <a:endParaRPr lang="es-E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301208"/>
            <a:ext cx="33909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17337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Multiple</a:t>
            </a:r>
            <a:r>
              <a:rPr lang="es-ES" dirty="0"/>
              <a:t> </a:t>
            </a:r>
            <a:r>
              <a:rPr lang="es-ES" dirty="0" err="1"/>
              <a:t>Imputation</a:t>
            </a:r>
            <a:r>
              <a:rPr lang="es-ES" dirty="0"/>
              <a:t> </a:t>
            </a:r>
            <a:r>
              <a:rPr lang="es-ES" dirty="0" smtClean="0"/>
              <a:t>(MI)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total variance </a:t>
            </a:r>
            <a:r>
              <a:rPr lang="en-US" i="1" dirty="0"/>
              <a:t>T </a:t>
            </a:r>
            <a:r>
              <a:rPr lang="en-US" dirty="0"/>
              <a:t>is the corrected sum of these two components with a factor </a:t>
            </a:r>
            <a:r>
              <a:rPr lang="en-US" dirty="0" smtClean="0"/>
              <a:t>that accounts </a:t>
            </a:r>
            <a:r>
              <a:rPr lang="en-US" dirty="0"/>
              <a:t>for the simulation error </a:t>
            </a:r>
            <a:r>
              <a:rPr lang="en-US" dirty="0" smtClean="0"/>
              <a:t>in</a:t>
            </a:r>
            <a:r>
              <a:rPr lang="es-ES" dirty="0" smtClean="0"/>
              <a:t> </a:t>
            </a:r>
            <a:r>
              <a:rPr lang="es-ES" i="1" dirty="0" smtClean="0"/>
              <a:t>R</a:t>
            </a:r>
          </a:p>
          <a:p>
            <a:endParaRPr lang="es-ES" i="1" dirty="0"/>
          </a:p>
          <a:p>
            <a:endParaRPr lang="es-ES" i="1" dirty="0" smtClean="0"/>
          </a:p>
          <a:p>
            <a:r>
              <a:rPr lang="en-US" dirty="0"/>
              <a:t>The square root of </a:t>
            </a:r>
            <a:r>
              <a:rPr lang="en-US" i="1" dirty="0"/>
              <a:t>T </a:t>
            </a:r>
            <a:r>
              <a:rPr lang="en-US" dirty="0"/>
              <a:t>is the overall standard error associated </a:t>
            </a:r>
            <a:r>
              <a:rPr lang="en-US" dirty="0" smtClean="0"/>
              <a:t>to R.</a:t>
            </a:r>
          </a:p>
          <a:p>
            <a:r>
              <a:rPr lang="en-US" dirty="0"/>
              <a:t>In the case of </a:t>
            </a:r>
            <a:r>
              <a:rPr lang="en-US" dirty="0" smtClean="0"/>
              <a:t>no MVs </a:t>
            </a:r>
            <a:r>
              <a:rPr lang="en-US" dirty="0"/>
              <a:t>being present in the original data </a:t>
            </a:r>
            <a:r>
              <a:rPr lang="en-US" dirty="0" smtClean="0"/>
              <a:t>set, R</a:t>
            </a:r>
            <a:r>
              <a:rPr lang="en-US" baseline="-25000" dirty="0" smtClean="0"/>
              <a:t>1</a:t>
            </a:r>
            <a:r>
              <a:rPr lang="en-US" dirty="0" smtClean="0"/>
              <a:t> to R</a:t>
            </a:r>
            <a:r>
              <a:rPr lang="en-US" baseline="-25000" dirty="0" smtClean="0"/>
              <a:t>m</a:t>
            </a:r>
            <a:r>
              <a:rPr lang="en-US" dirty="0" smtClean="0"/>
              <a:t> would be the same, then </a:t>
            </a:r>
            <a:r>
              <a:rPr lang="en-US" i="1" dirty="0"/>
              <a:t>B </a:t>
            </a:r>
            <a:r>
              <a:rPr lang="en-US" dirty="0"/>
              <a:t>= 0 and </a:t>
            </a:r>
            <a:r>
              <a:rPr lang="en-US" i="1" dirty="0"/>
              <a:t>T </a:t>
            </a:r>
            <a:r>
              <a:rPr lang="en-US" dirty="0" smtClean="0"/>
              <a:t>=</a:t>
            </a:r>
            <a:r>
              <a:rPr lang="en-US" i="1" dirty="0" smtClean="0"/>
              <a:t>Ū</a:t>
            </a:r>
            <a:r>
              <a:rPr lang="en-US" dirty="0" smtClean="0"/>
              <a:t>.</a:t>
            </a:r>
          </a:p>
          <a:p>
            <a:r>
              <a:rPr lang="en-US" dirty="0"/>
              <a:t>The magnitude of </a:t>
            </a:r>
            <a:r>
              <a:rPr lang="en-US" i="1" dirty="0"/>
              <a:t>B </a:t>
            </a:r>
            <a:r>
              <a:rPr lang="en-US" dirty="0"/>
              <a:t>with respect to </a:t>
            </a:r>
            <a:r>
              <a:rPr lang="en-US" i="1" dirty="0"/>
              <a:t>Ū</a:t>
            </a:r>
            <a:r>
              <a:rPr lang="en-US" i="1" dirty="0" smtClean="0"/>
              <a:t> </a:t>
            </a:r>
            <a:r>
              <a:rPr lang="en-US" dirty="0"/>
              <a:t>indicates how </a:t>
            </a:r>
            <a:r>
              <a:rPr lang="en-US" dirty="0" smtClean="0"/>
              <a:t>much information </a:t>
            </a:r>
            <a:r>
              <a:rPr lang="en-US" dirty="0"/>
              <a:t>is contained in </a:t>
            </a:r>
            <a:r>
              <a:rPr lang="en-US" dirty="0" smtClean="0"/>
              <a:t>the missing </a:t>
            </a:r>
            <a:r>
              <a:rPr lang="en-US" dirty="0"/>
              <a:t>portion of the data set relative to the </a:t>
            </a:r>
            <a:r>
              <a:rPr lang="en-US" dirty="0" smtClean="0"/>
              <a:t>observed </a:t>
            </a:r>
            <a:r>
              <a:rPr lang="es-ES" dirty="0" err="1" smtClean="0"/>
              <a:t>part</a:t>
            </a:r>
            <a:r>
              <a:rPr lang="es-ES" dirty="0"/>
              <a:t>.</a:t>
            </a:r>
            <a:endParaRPr lang="es-ES" i="1" dirty="0" smtClean="0"/>
          </a:p>
          <a:p>
            <a:endParaRPr lang="es-ES" u="sng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068960"/>
            <a:ext cx="30194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53294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Bayesian Principal Component Analysis (BPCA)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MV estimation method based on </a:t>
            </a:r>
            <a:r>
              <a:rPr lang="en-US" dirty="0" smtClean="0"/>
              <a:t>BPCA </a:t>
            </a:r>
            <a:r>
              <a:rPr lang="es-ES" dirty="0" err="1"/>
              <a:t>consists</a:t>
            </a:r>
            <a:r>
              <a:rPr lang="es-ES" dirty="0"/>
              <a:t> of </a:t>
            </a:r>
            <a:r>
              <a:rPr lang="es-ES" dirty="0" err="1"/>
              <a:t>three</a:t>
            </a:r>
            <a:r>
              <a:rPr lang="es-ES" dirty="0"/>
              <a:t> </a:t>
            </a:r>
            <a:r>
              <a:rPr lang="es-ES" dirty="0" err="1" smtClean="0"/>
              <a:t>elementary</a:t>
            </a:r>
            <a:r>
              <a:rPr lang="es-ES" dirty="0" smtClean="0"/>
              <a:t> </a:t>
            </a:r>
            <a:r>
              <a:rPr lang="es-ES" dirty="0" err="1" smtClean="0"/>
              <a:t>processes</a:t>
            </a:r>
            <a:r>
              <a:rPr lang="es-ES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ES" dirty="0" smtClean="0"/>
              <a:t>Principal </a:t>
            </a:r>
            <a:r>
              <a:rPr lang="es-ES" dirty="0" err="1"/>
              <a:t>component</a:t>
            </a:r>
            <a:r>
              <a:rPr lang="es-ES" dirty="0"/>
              <a:t> (PC) </a:t>
            </a:r>
            <a:r>
              <a:rPr lang="es-ES" dirty="0" err="1" smtClean="0"/>
              <a:t>regression</a:t>
            </a:r>
            <a:endParaRPr lang="es-E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s-ES" dirty="0" err="1"/>
              <a:t>Bayesian</a:t>
            </a:r>
            <a:r>
              <a:rPr lang="es-ES" dirty="0"/>
              <a:t> </a:t>
            </a:r>
            <a:r>
              <a:rPr lang="es-ES" dirty="0" err="1" smtClean="0"/>
              <a:t>estimation</a:t>
            </a:r>
            <a:endParaRPr lang="es-E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/>
              <a:t>EM-</a:t>
            </a:r>
            <a:r>
              <a:rPr lang="es-ES" dirty="0" err="1"/>
              <a:t>like</a:t>
            </a:r>
            <a:r>
              <a:rPr lang="es-ES" dirty="0"/>
              <a:t> </a:t>
            </a:r>
            <a:r>
              <a:rPr lang="es-ES" dirty="0" err="1"/>
              <a:t>repetitive</a:t>
            </a:r>
            <a:r>
              <a:rPr lang="es-ES" dirty="0"/>
              <a:t> </a:t>
            </a:r>
            <a:r>
              <a:rPr lang="es-ES" dirty="0" err="1"/>
              <a:t>algorithm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22051057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1" dirty="0"/>
              <a:t>PC </a:t>
            </a:r>
            <a:r>
              <a:rPr lang="es-ES" b="1" dirty="0" err="1" smtClean="0"/>
              <a:t>Regression</a:t>
            </a:r>
            <a:endParaRPr lang="es-ES" b="1" dirty="0" smtClean="0"/>
          </a:p>
          <a:p>
            <a:r>
              <a:rPr lang="es-ES" dirty="0"/>
              <a:t>PCA </a:t>
            </a:r>
            <a:r>
              <a:rPr lang="es-ES" dirty="0" err="1"/>
              <a:t>represents</a:t>
            </a:r>
            <a:r>
              <a:rPr lang="es-ES" dirty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n-US" dirty="0" smtClean="0"/>
              <a:t>variation </a:t>
            </a:r>
            <a:r>
              <a:rPr lang="en-US" dirty="0"/>
              <a:t>of </a:t>
            </a:r>
            <a:r>
              <a:rPr lang="en-US" i="1" dirty="0"/>
              <a:t>D</a:t>
            </a:r>
            <a:r>
              <a:rPr lang="en-US" dirty="0"/>
              <a:t>-dimensional example vectors </a:t>
            </a:r>
            <a:r>
              <a:rPr lang="en-US" i="1" dirty="0"/>
              <a:t>y </a:t>
            </a:r>
            <a:r>
              <a:rPr lang="en-US" dirty="0"/>
              <a:t>as a linear combination of </a:t>
            </a:r>
            <a:r>
              <a:rPr lang="en-US" dirty="0" smtClean="0"/>
              <a:t>principal </a:t>
            </a:r>
            <a:r>
              <a:rPr lang="es-ES" dirty="0" smtClean="0"/>
              <a:t>axis </a:t>
            </a:r>
            <a:r>
              <a:rPr lang="es-ES" dirty="0" err="1"/>
              <a:t>vectors</a:t>
            </a:r>
            <a:r>
              <a:rPr lang="es-ES" dirty="0"/>
              <a:t> </a:t>
            </a:r>
            <a:r>
              <a:rPr lang="es-ES" i="1" dirty="0" err="1" smtClean="0"/>
              <a:t>w</a:t>
            </a:r>
            <a:r>
              <a:rPr lang="es-ES" i="1" baseline="-25000" dirty="0" err="1" smtClean="0"/>
              <a:t>l</a:t>
            </a:r>
            <a:r>
              <a:rPr lang="es-ES" i="1" baseline="-25000" dirty="0"/>
              <a:t> </a:t>
            </a:r>
            <a:r>
              <a:rPr lang="en-US" i="1" dirty="0" smtClean="0"/>
              <a:t>(</a:t>
            </a:r>
            <a:r>
              <a:rPr lang="en-US" dirty="0" smtClean="0"/>
              <a:t>1 </a:t>
            </a:r>
            <a:r>
              <a:rPr lang="en-US" dirty="0"/>
              <a:t>≤ </a:t>
            </a:r>
            <a:r>
              <a:rPr lang="en-US" i="1" dirty="0"/>
              <a:t>l </a:t>
            </a:r>
            <a:r>
              <a:rPr lang="en-US" dirty="0"/>
              <a:t>≤ </a:t>
            </a:r>
            <a:r>
              <a:rPr lang="en-US" i="1" dirty="0"/>
              <a:t>K) </a:t>
            </a:r>
            <a:r>
              <a:rPr lang="en-US" dirty="0"/>
              <a:t>whose number is relatively small </a:t>
            </a:r>
            <a:r>
              <a:rPr lang="en-US" i="1" dirty="0"/>
              <a:t>(K &lt; D</a:t>
            </a:r>
            <a:r>
              <a:rPr lang="en-US" i="1" dirty="0" smtClean="0"/>
              <a:t>)</a:t>
            </a:r>
            <a:r>
              <a:rPr lang="en-US" dirty="0" smtClean="0"/>
              <a:t>:</a:t>
            </a:r>
          </a:p>
          <a:p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  <a:p>
            <a:r>
              <a:rPr lang="en-US" dirty="0"/>
              <a:t>Using a specifically determined number </a:t>
            </a:r>
            <a:r>
              <a:rPr lang="en-US" i="1" dirty="0"/>
              <a:t>K</a:t>
            </a:r>
            <a:r>
              <a:rPr lang="en-US" dirty="0"/>
              <a:t>, PCA obtains </a:t>
            </a:r>
            <a:r>
              <a:rPr lang="en-US" i="1" dirty="0"/>
              <a:t>x</a:t>
            </a:r>
            <a:r>
              <a:rPr lang="en-US" i="1" baseline="-25000" dirty="0"/>
              <a:t>l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 err="1"/>
              <a:t>w</a:t>
            </a:r>
            <a:r>
              <a:rPr lang="en-US" i="1" baseline="-25000" dirty="0" err="1"/>
              <a:t>l</a:t>
            </a:r>
            <a:r>
              <a:rPr lang="en-US" i="1" baseline="-25000" dirty="0"/>
              <a:t> </a:t>
            </a:r>
            <a:r>
              <a:rPr lang="en-US" dirty="0"/>
              <a:t>such </a:t>
            </a:r>
            <a:r>
              <a:rPr lang="en-US" dirty="0" smtClean="0"/>
              <a:t>that the </a:t>
            </a:r>
            <a:r>
              <a:rPr lang="en-US" dirty="0"/>
              <a:t>sum of squared error </a:t>
            </a:r>
            <a:r>
              <a:rPr lang="en-US" dirty="0" smtClean="0"/>
              <a:t>2 </a:t>
            </a:r>
            <a:r>
              <a:rPr lang="en-US" dirty="0"/>
              <a:t>over the whole data set </a:t>
            </a:r>
            <a:r>
              <a:rPr lang="en-US" i="1" dirty="0"/>
              <a:t>Y </a:t>
            </a:r>
            <a:r>
              <a:rPr lang="en-US" dirty="0"/>
              <a:t>is minimized</a:t>
            </a:r>
            <a:endParaRPr lang="es-ES" baseline="-25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573016"/>
            <a:ext cx="27241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Bayesian Principal Component Analysis (BPCA)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673846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Bayesian Principal Component Analysis (BPCA)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/>
              <a:t>PC </a:t>
            </a:r>
            <a:r>
              <a:rPr lang="es-ES" b="1" dirty="0" err="1" smtClean="0"/>
              <a:t>Regression</a:t>
            </a:r>
            <a:endParaRPr lang="es-ES" b="1" dirty="0" smtClean="0"/>
          </a:p>
          <a:p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presence</a:t>
            </a:r>
            <a:r>
              <a:rPr lang="es-ES" dirty="0" smtClean="0"/>
              <a:t> of </a:t>
            </a:r>
            <a:r>
              <a:rPr lang="es-ES" dirty="0" err="1" smtClean="0"/>
              <a:t>MVs</a:t>
            </a:r>
            <a:r>
              <a:rPr lang="es-ES" dirty="0" smtClean="0"/>
              <a:t>, </a:t>
            </a:r>
            <a:r>
              <a:rPr lang="es-ES" dirty="0" err="1"/>
              <a:t>l</a:t>
            </a:r>
            <a:r>
              <a:rPr lang="es-ES" dirty="0" err="1" smtClean="0"/>
              <a:t>et</a:t>
            </a:r>
            <a:r>
              <a:rPr lang="es-ES" dirty="0" smtClean="0"/>
              <a:t> </a:t>
            </a:r>
            <a:r>
              <a:rPr lang="es-ES" i="1" dirty="0" err="1" smtClean="0"/>
              <a:t>w</a:t>
            </a:r>
            <a:r>
              <a:rPr lang="es-ES" i="1" baseline="30000" dirty="0" err="1" smtClean="0"/>
              <a:t>l</a:t>
            </a:r>
            <a:r>
              <a:rPr lang="es-ES" i="1" baseline="-25000" dirty="0" err="1" smtClean="0"/>
              <a:t>obs</a:t>
            </a:r>
            <a:r>
              <a:rPr lang="es-ES" i="1" dirty="0" smtClean="0"/>
              <a:t> </a:t>
            </a:r>
            <a:r>
              <a:rPr lang="es-ES" dirty="0"/>
              <a:t>and </a:t>
            </a:r>
            <a:r>
              <a:rPr lang="es-ES" i="1" dirty="0" err="1" smtClean="0"/>
              <a:t>w</a:t>
            </a:r>
            <a:r>
              <a:rPr lang="es-ES" i="1" baseline="30000" dirty="0" err="1" smtClean="0"/>
              <a:t>l</a:t>
            </a:r>
            <a:r>
              <a:rPr lang="en-US" i="1" baseline="-25000" dirty="0" smtClean="0"/>
              <a:t>miss</a:t>
            </a:r>
            <a:r>
              <a:rPr lang="en-US" i="1" dirty="0" smtClean="0"/>
              <a:t> </a:t>
            </a:r>
            <a:r>
              <a:rPr lang="en-US" dirty="0"/>
              <a:t>be parts of each principal axis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l</a:t>
            </a:r>
            <a:r>
              <a:rPr lang="en-US" dirty="0" smtClean="0"/>
              <a:t>, corresponding </a:t>
            </a:r>
            <a:r>
              <a:rPr lang="en-US" dirty="0"/>
              <a:t>to the observed and missing parts, respectively, in </a:t>
            </a:r>
            <a:r>
              <a:rPr lang="en-US" i="1" dirty="0" smtClean="0"/>
              <a:t>y</a:t>
            </a:r>
          </a:p>
          <a:p>
            <a:r>
              <a:rPr lang="en-US" dirty="0" smtClean="0"/>
              <a:t>We can thus define matrix </a:t>
            </a:r>
            <a:r>
              <a:rPr lang="es-ES" i="1" dirty="0"/>
              <a:t>W </a:t>
            </a:r>
            <a:r>
              <a:rPr lang="es-ES" dirty="0"/>
              <a:t>= </a:t>
            </a:r>
            <a:r>
              <a:rPr lang="es-ES" i="1" dirty="0"/>
              <a:t>(</a:t>
            </a:r>
            <a:r>
              <a:rPr lang="es-ES" i="1" dirty="0" err="1"/>
              <a:t>W</a:t>
            </a:r>
            <a:r>
              <a:rPr lang="es-ES" i="1" baseline="-25000" dirty="0" err="1"/>
              <a:t>obs</a:t>
            </a:r>
            <a:r>
              <a:rPr lang="es-ES" i="1" dirty="0" err="1"/>
              <a:t>,W</a:t>
            </a:r>
            <a:r>
              <a:rPr lang="es-ES" i="1" baseline="-25000" dirty="0" err="1"/>
              <a:t>miss</a:t>
            </a:r>
            <a:r>
              <a:rPr lang="es-ES" i="1" dirty="0" smtClean="0"/>
              <a:t>)</a:t>
            </a:r>
          </a:p>
          <a:p>
            <a:r>
              <a:rPr lang="en-US" dirty="0"/>
              <a:t>Factor scores </a:t>
            </a:r>
            <a:r>
              <a:rPr lang="en-US" i="1" dirty="0"/>
              <a:t>x </a:t>
            </a:r>
            <a:r>
              <a:rPr lang="en-US" dirty="0"/>
              <a:t>= </a:t>
            </a:r>
            <a:r>
              <a:rPr lang="en-US" i="1" dirty="0"/>
              <a:t>(x</a:t>
            </a:r>
            <a:r>
              <a:rPr lang="en-US" baseline="-25000" dirty="0"/>
              <a:t>1</a:t>
            </a:r>
            <a:r>
              <a:rPr lang="en-US" i="1" dirty="0"/>
              <a:t>, . . . , </a:t>
            </a:r>
            <a:r>
              <a:rPr lang="en-US" i="1" dirty="0" err="1"/>
              <a:t>x</a:t>
            </a:r>
            <a:r>
              <a:rPr lang="en-US" i="1" baseline="-25000" dirty="0" err="1"/>
              <a:t>K</a:t>
            </a:r>
            <a:r>
              <a:rPr lang="en-US" i="1" dirty="0"/>
              <a:t>) </a:t>
            </a:r>
            <a:r>
              <a:rPr lang="en-US" dirty="0"/>
              <a:t>for the example vector </a:t>
            </a:r>
            <a:r>
              <a:rPr lang="en-US" i="1" dirty="0"/>
              <a:t>y </a:t>
            </a:r>
            <a:r>
              <a:rPr lang="en-US" dirty="0"/>
              <a:t>are obtained by </a:t>
            </a:r>
            <a:r>
              <a:rPr lang="en-US" dirty="0" smtClean="0"/>
              <a:t>minimization </a:t>
            </a:r>
            <a:r>
              <a:rPr lang="es-ES" dirty="0" smtClean="0"/>
              <a:t>of </a:t>
            </a:r>
            <a:r>
              <a:rPr lang="es-ES" dirty="0" err="1"/>
              <a:t>the</a:t>
            </a:r>
            <a:r>
              <a:rPr lang="es-ES" dirty="0"/>
              <a:t> residual error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877272"/>
            <a:ext cx="33528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25879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Bayesian Principal Component Analysis (BPCA)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1" dirty="0"/>
              <a:t>PC </a:t>
            </a:r>
            <a:r>
              <a:rPr lang="es-ES" b="1" dirty="0" err="1" smtClean="0"/>
              <a:t>Regression</a:t>
            </a:r>
            <a:endParaRPr lang="es-ES" b="1" dirty="0" smtClean="0"/>
          </a:p>
          <a:p>
            <a:r>
              <a:rPr lang="en-US" dirty="0"/>
              <a:t>This is a well-known regression problem, and the least square solution is given </a:t>
            </a:r>
            <a:r>
              <a:rPr lang="en-US" dirty="0" smtClean="0"/>
              <a:t>by</a:t>
            </a:r>
          </a:p>
          <a:p>
            <a:endParaRPr lang="en-US" dirty="0"/>
          </a:p>
          <a:p>
            <a:r>
              <a:rPr lang="en-US" dirty="0" smtClean="0"/>
              <a:t>Using </a:t>
            </a:r>
            <a:r>
              <a:rPr lang="en-US" i="1" dirty="0"/>
              <a:t>x</a:t>
            </a:r>
            <a:r>
              <a:rPr lang="en-US" dirty="0"/>
              <a:t>, the missing part is estimated </a:t>
            </a:r>
            <a:r>
              <a:rPr lang="en-US" dirty="0" smtClean="0"/>
              <a:t>as</a:t>
            </a:r>
          </a:p>
          <a:p>
            <a:endParaRPr lang="es-ES" dirty="0" smtClean="0"/>
          </a:p>
          <a:p>
            <a:endParaRPr lang="es-ES" dirty="0"/>
          </a:p>
          <a:p>
            <a:r>
              <a:rPr lang="en-US" dirty="0"/>
              <a:t>In the PC regression above, </a:t>
            </a:r>
            <a:r>
              <a:rPr lang="en-US" i="1" dirty="0"/>
              <a:t>W </a:t>
            </a:r>
            <a:r>
              <a:rPr lang="en-US" dirty="0"/>
              <a:t>should be known beforehand. Later, we will </a:t>
            </a:r>
            <a:r>
              <a:rPr lang="en-US" dirty="0" smtClean="0"/>
              <a:t>discuss  the </a:t>
            </a:r>
            <a:r>
              <a:rPr lang="en-US" dirty="0"/>
              <a:t>way to determine the parameter.</a:t>
            </a:r>
            <a:endParaRPr lang="es-E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84984"/>
            <a:ext cx="42005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406" y="4005064"/>
            <a:ext cx="2162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2289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Bayesian Principal Component Analysis (BPCA)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err="1"/>
              <a:t>Bayesian</a:t>
            </a:r>
            <a:r>
              <a:rPr lang="es-ES" b="1" dirty="0"/>
              <a:t> </a:t>
            </a:r>
            <a:r>
              <a:rPr lang="es-ES" b="1" dirty="0" err="1" smtClean="0"/>
              <a:t>Estimation</a:t>
            </a:r>
            <a:endParaRPr lang="es-ES" b="1" dirty="0" smtClean="0"/>
          </a:p>
          <a:p>
            <a:r>
              <a:rPr lang="es-ES" dirty="0" err="1" smtClean="0"/>
              <a:t>Probabilistic</a:t>
            </a:r>
            <a:r>
              <a:rPr lang="es-ES" dirty="0" smtClean="0"/>
              <a:t> </a:t>
            </a:r>
            <a:r>
              <a:rPr lang="es-ES" dirty="0"/>
              <a:t>PCA (PPCA</a:t>
            </a:r>
            <a:r>
              <a:rPr lang="es-ES" dirty="0" smtClean="0"/>
              <a:t>) </a:t>
            </a:r>
            <a:r>
              <a:rPr lang="en-US" dirty="0"/>
              <a:t>is based on the assumption that </a:t>
            </a:r>
            <a:r>
              <a:rPr lang="en-US" dirty="0" smtClean="0"/>
              <a:t>the residual </a:t>
            </a:r>
            <a:r>
              <a:rPr lang="en-US" dirty="0"/>
              <a:t>error </a:t>
            </a:r>
            <a:r>
              <a:rPr lang="en-US" i="1" dirty="0"/>
              <a:t> </a:t>
            </a:r>
            <a:r>
              <a:rPr lang="en-US" dirty="0"/>
              <a:t>and the factor scores </a:t>
            </a:r>
            <a:r>
              <a:rPr lang="en-US" i="1" dirty="0"/>
              <a:t>x</a:t>
            </a:r>
            <a:r>
              <a:rPr lang="en-US" i="1" baseline="-25000" dirty="0"/>
              <a:t>l</a:t>
            </a:r>
            <a:r>
              <a:rPr lang="en-US" i="1" dirty="0"/>
              <a:t>(</a:t>
            </a:r>
            <a:r>
              <a:rPr lang="en-US" dirty="0"/>
              <a:t>1 ≤ </a:t>
            </a:r>
            <a:r>
              <a:rPr lang="en-US" i="1" dirty="0"/>
              <a:t>l </a:t>
            </a:r>
            <a:r>
              <a:rPr lang="en-US" dirty="0"/>
              <a:t>≤ </a:t>
            </a:r>
            <a:r>
              <a:rPr lang="en-US" i="1" dirty="0" smtClean="0"/>
              <a:t>K) </a:t>
            </a:r>
            <a:r>
              <a:rPr lang="en-US" dirty="0" smtClean="0"/>
              <a:t>in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s-ES" dirty="0" err="1" smtClean="0"/>
              <a:t>obey</a:t>
            </a:r>
            <a:r>
              <a:rPr lang="es-ES" dirty="0" smtClean="0"/>
              <a:t> normal </a:t>
            </a:r>
            <a:r>
              <a:rPr lang="es-ES" dirty="0" err="1" smtClean="0"/>
              <a:t>distributions</a:t>
            </a:r>
            <a:r>
              <a:rPr lang="es-ES" dirty="0" smtClean="0"/>
              <a:t>: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645024"/>
            <a:ext cx="27241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768" y="5589240"/>
            <a:ext cx="35814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26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Introduction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Usually the treatment of MVs in </a:t>
            </a:r>
            <a:r>
              <a:rPr lang="en-US" dirty="0" smtClean="0"/>
              <a:t>DM can </a:t>
            </a:r>
            <a:r>
              <a:rPr lang="en-US" dirty="0"/>
              <a:t>be handled in three different </a:t>
            </a:r>
            <a:r>
              <a:rPr lang="en-US" dirty="0" smtClean="0"/>
              <a:t>ways:</a:t>
            </a:r>
          </a:p>
          <a:p>
            <a:pPr lvl="1"/>
            <a:r>
              <a:rPr lang="en-US" dirty="0" smtClean="0"/>
              <a:t>Discarding </a:t>
            </a:r>
            <a:r>
              <a:rPr lang="en-US" dirty="0"/>
              <a:t>the examples </a:t>
            </a:r>
            <a:r>
              <a:rPr lang="en-US" dirty="0" smtClean="0"/>
              <a:t>with MVs. Deleting </a:t>
            </a:r>
            <a:r>
              <a:rPr lang="en-US" dirty="0"/>
              <a:t>attributes with elevated levels of MVs is included in this category too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Using maximum </a:t>
            </a:r>
            <a:r>
              <a:rPr lang="en-US" dirty="0"/>
              <a:t>likelihood </a:t>
            </a:r>
            <a:r>
              <a:rPr lang="en-US" dirty="0" smtClean="0"/>
              <a:t>procedures, </a:t>
            </a:r>
            <a:r>
              <a:rPr lang="es-ES" dirty="0" err="1"/>
              <a:t>where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 smtClean="0"/>
              <a:t>parameters</a:t>
            </a:r>
            <a:r>
              <a:rPr lang="es-ES" dirty="0" smtClean="0"/>
              <a:t> </a:t>
            </a:r>
            <a:r>
              <a:rPr lang="en-US" dirty="0" smtClean="0"/>
              <a:t>of a model for the data </a:t>
            </a:r>
            <a:r>
              <a:rPr lang="en-US" dirty="0"/>
              <a:t>are estimated, and later </a:t>
            </a:r>
            <a:r>
              <a:rPr lang="en-US" dirty="0" smtClean="0"/>
              <a:t>used for </a:t>
            </a:r>
            <a:r>
              <a:rPr lang="en-US" dirty="0"/>
              <a:t>imputation by means of sampling</a:t>
            </a:r>
            <a:r>
              <a:rPr lang="en-US" dirty="0" smtClean="0"/>
              <a:t>.</a:t>
            </a:r>
          </a:p>
          <a:p>
            <a:pPr lvl="1"/>
            <a:r>
              <a:rPr lang="en-US" u="sng" dirty="0" smtClean="0"/>
              <a:t>Imputation of MVs </a:t>
            </a:r>
            <a:r>
              <a:rPr lang="en-US" dirty="0"/>
              <a:t>is a class of procedures that aims to fill in the </a:t>
            </a:r>
            <a:r>
              <a:rPr lang="en-US" dirty="0" smtClean="0"/>
              <a:t>MVs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/>
              <a:t>estimated</a:t>
            </a:r>
            <a:r>
              <a:rPr lang="es-ES" dirty="0"/>
              <a:t> </a:t>
            </a:r>
            <a:r>
              <a:rPr lang="es-ES" dirty="0" err="1" smtClean="0"/>
              <a:t>ones</a:t>
            </a:r>
            <a:r>
              <a:rPr lang="es-ES" dirty="0" smtClean="0"/>
              <a:t>, as </a:t>
            </a:r>
            <a:r>
              <a:rPr lang="es-ES" dirty="0" err="1" smtClean="0"/>
              <a:t>attributes</a:t>
            </a:r>
            <a:r>
              <a:rPr lang="es-ES" dirty="0" smtClean="0"/>
              <a:t> are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independent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18706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Bayesian Principal Component Analysis (BPCA)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1" dirty="0" err="1"/>
              <a:t>Bayesian</a:t>
            </a:r>
            <a:r>
              <a:rPr lang="es-ES" b="1" dirty="0"/>
              <a:t> </a:t>
            </a:r>
            <a:r>
              <a:rPr lang="es-ES" b="1" dirty="0" err="1" smtClean="0"/>
              <a:t>Estimation</a:t>
            </a:r>
            <a:endParaRPr lang="es-ES" b="1" dirty="0" smtClean="0"/>
          </a:p>
          <a:p>
            <a:r>
              <a:rPr lang="en-US" dirty="0"/>
              <a:t>In this PPCA model, a complete log-likelihood </a:t>
            </a:r>
            <a:r>
              <a:rPr lang="en-US" dirty="0" smtClean="0"/>
              <a:t>function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/>
              <a:t>written</a:t>
            </a:r>
            <a:r>
              <a:rPr lang="es-ES" dirty="0"/>
              <a:t> as</a:t>
            </a:r>
            <a:r>
              <a:rPr lang="es-ES" dirty="0" smtClean="0"/>
              <a:t>: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pPr marL="0" indent="0">
              <a:buNone/>
            </a:pPr>
            <a:r>
              <a:rPr lang="es-ES" dirty="0" err="1" smtClean="0"/>
              <a:t>where</a:t>
            </a:r>
            <a:r>
              <a:rPr lang="es-ES" dirty="0" smtClean="0"/>
              <a:t> </a:t>
            </a:r>
            <a:r>
              <a:rPr lang="el-GR" dirty="0"/>
              <a:t>θ</a:t>
            </a:r>
            <a:r>
              <a:rPr lang="el-GR" i="1" dirty="0"/>
              <a:t> </a:t>
            </a:r>
            <a:r>
              <a:rPr lang="el-GR" dirty="0"/>
              <a:t>≡ </a:t>
            </a:r>
            <a:r>
              <a:rPr lang="es-ES" i="1" dirty="0"/>
              <a:t>W,</a:t>
            </a:r>
            <a:r>
              <a:rPr lang="el-GR" i="1" dirty="0"/>
              <a:t>μ, </a:t>
            </a:r>
            <a:r>
              <a:rPr lang="el-GR" i="1" dirty="0" smtClean="0"/>
              <a:t>τ</a:t>
            </a:r>
            <a:endParaRPr lang="es-ES" i="1" dirty="0" smtClean="0"/>
          </a:p>
          <a:p>
            <a:r>
              <a:rPr lang="en-US" dirty="0"/>
              <a:t>Since </a:t>
            </a:r>
            <a:r>
              <a:rPr lang="en-US" dirty="0" smtClean="0"/>
              <a:t>the maximum </a:t>
            </a:r>
            <a:r>
              <a:rPr lang="en-US" dirty="0"/>
              <a:t>likelihood estimation </a:t>
            </a:r>
            <a:r>
              <a:rPr lang="en-US" dirty="0" smtClean="0"/>
              <a:t>of the </a:t>
            </a:r>
            <a:r>
              <a:rPr lang="en-US" dirty="0"/>
              <a:t>PPCA is identical to PCA, PPCA is a natural extension of PCA to a </a:t>
            </a:r>
            <a:r>
              <a:rPr lang="en-US" dirty="0" smtClean="0"/>
              <a:t>probabilistic </a:t>
            </a:r>
            <a:r>
              <a:rPr lang="es-ES" dirty="0" err="1" smtClean="0"/>
              <a:t>model</a:t>
            </a:r>
            <a:endParaRPr lang="es-ES" dirty="0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852936"/>
            <a:ext cx="8136903" cy="1192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971856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Bayesian Principal Component Analysis (BPCA)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err="1"/>
              <a:t>Bayesian</a:t>
            </a:r>
            <a:r>
              <a:rPr lang="es-ES" b="1" dirty="0"/>
              <a:t> </a:t>
            </a:r>
            <a:r>
              <a:rPr lang="es-ES" b="1" dirty="0" err="1" smtClean="0"/>
              <a:t>Estimation</a:t>
            </a:r>
            <a:endParaRPr lang="es-ES" b="1" dirty="0" smtClean="0"/>
          </a:p>
          <a:p>
            <a:r>
              <a:rPr lang="en-US" dirty="0"/>
              <a:t>Bayesian estimation obtains the posterior distribution of θ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/>
              <a:t>X</a:t>
            </a:r>
            <a:r>
              <a:rPr lang="en-US" dirty="0"/>
              <a:t>, according to </a:t>
            </a:r>
            <a:r>
              <a:rPr lang="en-US" dirty="0" smtClean="0"/>
              <a:t>the </a:t>
            </a:r>
            <a:r>
              <a:rPr lang="es-ES" dirty="0" err="1" smtClean="0"/>
              <a:t>Bayes</a:t>
            </a:r>
            <a:r>
              <a:rPr lang="es-ES" dirty="0"/>
              <a:t>’ </a:t>
            </a:r>
            <a:r>
              <a:rPr lang="es-ES" dirty="0" err="1"/>
              <a:t>theorem</a:t>
            </a:r>
            <a:r>
              <a:rPr lang="es-ES" dirty="0" smtClean="0"/>
              <a:t>:</a:t>
            </a:r>
          </a:p>
          <a:p>
            <a:endParaRPr lang="es-ES" dirty="0"/>
          </a:p>
          <a:p>
            <a:r>
              <a:rPr lang="en-US" i="1" dirty="0" smtClean="0"/>
              <a:t>p(</a:t>
            </a:r>
            <a:r>
              <a:rPr lang="en-US" dirty="0" smtClean="0"/>
              <a:t>θ</a:t>
            </a:r>
            <a:r>
              <a:rPr lang="en-US" i="1" dirty="0"/>
              <a:t>) </a:t>
            </a:r>
            <a:r>
              <a:rPr lang="en-US" dirty="0"/>
              <a:t>is called a prior distribution, which denotes a priori preference for parameter </a:t>
            </a:r>
            <a:r>
              <a:rPr lang="en-US" dirty="0" smtClean="0"/>
              <a:t>θ</a:t>
            </a:r>
          </a:p>
          <a:p>
            <a:endParaRPr lang="es-ES" dirty="0" smtClean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519085"/>
            <a:ext cx="36004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39087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Bayesian Principal Component Analysis (BPCA)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b="1" dirty="0" err="1"/>
              <a:t>Bayesian</a:t>
            </a:r>
            <a:r>
              <a:rPr lang="es-ES" b="1" dirty="0"/>
              <a:t> </a:t>
            </a:r>
            <a:r>
              <a:rPr lang="es-ES" b="1" dirty="0" err="1" smtClean="0"/>
              <a:t>Estimation</a:t>
            </a:r>
            <a:endParaRPr lang="es-ES" b="1" dirty="0" smtClean="0"/>
          </a:p>
          <a:p>
            <a:r>
              <a:rPr lang="en-US" dirty="0" smtClean="0"/>
              <a:t>The </a:t>
            </a:r>
            <a:r>
              <a:rPr lang="en-US" dirty="0"/>
              <a:t>prior distribution is a part of the model and must be defined before </a:t>
            </a:r>
            <a:r>
              <a:rPr lang="en-US" dirty="0" smtClean="0"/>
              <a:t>estimation.</a:t>
            </a:r>
          </a:p>
          <a:p>
            <a:r>
              <a:rPr lang="en-US" dirty="0"/>
              <a:t>We assume conjugate priors for </a:t>
            </a:r>
            <a:r>
              <a:rPr lang="en-US" i="1" dirty="0"/>
              <a:t>τ </a:t>
            </a:r>
            <a:r>
              <a:rPr lang="en-US" dirty="0"/>
              <a:t>and </a:t>
            </a:r>
            <a:r>
              <a:rPr lang="en-US" i="1" dirty="0"/>
              <a:t>μ</a:t>
            </a:r>
            <a:r>
              <a:rPr lang="en-US" dirty="0"/>
              <a:t>, and a hierarchical prior for </a:t>
            </a:r>
            <a:r>
              <a:rPr lang="en-US" i="1" dirty="0"/>
              <a:t>W</a:t>
            </a:r>
            <a:r>
              <a:rPr lang="en-US" dirty="0"/>
              <a:t>, namely, </a:t>
            </a:r>
            <a:r>
              <a:rPr lang="en-US" dirty="0" smtClean="0"/>
              <a:t>the prior </a:t>
            </a:r>
            <a:r>
              <a:rPr lang="en-US" dirty="0"/>
              <a:t>for </a:t>
            </a:r>
            <a:r>
              <a:rPr lang="en-US" i="1" dirty="0"/>
              <a:t>W, p(</a:t>
            </a:r>
            <a:r>
              <a:rPr lang="en-US" i="1" dirty="0" err="1"/>
              <a:t>W</a:t>
            </a:r>
            <a:r>
              <a:rPr lang="en-US" dirty="0" err="1"/>
              <a:t>|</a:t>
            </a:r>
            <a:r>
              <a:rPr lang="en-US" i="1" dirty="0" err="1"/>
              <a:t>τ</a:t>
            </a:r>
            <a:r>
              <a:rPr lang="en-US" i="1" dirty="0"/>
              <a:t>, α)</a:t>
            </a:r>
            <a:r>
              <a:rPr lang="en-US" dirty="0"/>
              <a:t>, is parameterized by </a:t>
            </a:r>
            <a:r>
              <a:rPr lang="en-US" dirty="0" smtClean="0"/>
              <a:t>a </a:t>
            </a:r>
            <a:r>
              <a:rPr lang="en-US" dirty="0" err="1" smtClean="0"/>
              <a:t>hyperparameter</a:t>
            </a:r>
            <a:r>
              <a:rPr lang="en-US" dirty="0" smtClean="0"/>
              <a:t> </a:t>
            </a:r>
            <a:r>
              <a:rPr lang="en-US" i="1" dirty="0"/>
              <a:t>α </a:t>
            </a:r>
            <a:r>
              <a:rPr lang="en-US" dirty="0"/>
              <a:t>∈ R</a:t>
            </a:r>
            <a:r>
              <a:rPr lang="en-US" i="1" baseline="30000" dirty="0"/>
              <a:t>K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s-ES" dirty="0" smtClean="0"/>
          </a:p>
          <a:p>
            <a:endParaRPr lang="es-ES" dirty="0" smtClean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61" y="3789040"/>
            <a:ext cx="78486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974309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Bayesian Principal Component Analysis (BPCA)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b="1" dirty="0"/>
              <a:t>EM-</a:t>
            </a:r>
            <a:r>
              <a:rPr lang="es-ES" b="1" dirty="0" err="1"/>
              <a:t>Like</a:t>
            </a:r>
            <a:r>
              <a:rPr lang="es-ES" b="1" dirty="0"/>
              <a:t> </a:t>
            </a:r>
            <a:r>
              <a:rPr lang="es-ES" b="1" dirty="0" err="1"/>
              <a:t>Repetitive</a:t>
            </a:r>
            <a:r>
              <a:rPr lang="es-ES" b="1" dirty="0"/>
              <a:t> </a:t>
            </a:r>
            <a:r>
              <a:rPr lang="es-ES" b="1" dirty="0" err="1" smtClean="0"/>
              <a:t>Algorithm</a:t>
            </a:r>
            <a:endParaRPr lang="es-ES" b="1" dirty="0" smtClean="0"/>
          </a:p>
          <a:p>
            <a:r>
              <a:rPr lang="en-US" dirty="0"/>
              <a:t>If we know the true parameter </a:t>
            </a:r>
            <a:r>
              <a:rPr lang="en-US" dirty="0" err="1"/>
              <a:t>θ</a:t>
            </a:r>
            <a:r>
              <a:rPr lang="en-US" i="1" baseline="-25000" dirty="0" err="1"/>
              <a:t>true</a:t>
            </a:r>
            <a:r>
              <a:rPr lang="en-US" dirty="0"/>
              <a:t>, the posterior of the MVs is given </a:t>
            </a:r>
            <a:r>
              <a:rPr lang="en-US" dirty="0" smtClean="0"/>
              <a:t>by</a:t>
            </a:r>
          </a:p>
          <a:p>
            <a:endParaRPr lang="en-US" dirty="0"/>
          </a:p>
          <a:p>
            <a:r>
              <a:rPr lang="en-US" dirty="0"/>
              <a:t>which produces equivalent estimation to the PC </a:t>
            </a:r>
            <a:r>
              <a:rPr lang="en-US" dirty="0" smtClean="0"/>
              <a:t>regression.</a:t>
            </a:r>
          </a:p>
          <a:p>
            <a:r>
              <a:rPr lang="en-US" dirty="0"/>
              <a:t>If we have the parameter posterior </a:t>
            </a:r>
            <a:r>
              <a:rPr lang="en-US" i="1" dirty="0"/>
              <a:t>q(θ) </a:t>
            </a:r>
            <a:r>
              <a:rPr lang="en-US" dirty="0"/>
              <a:t>instead of the true parameter, </a:t>
            </a:r>
            <a:r>
              <a:rPr lang="en-US" dirty="0" smtClean="0"/>
              <a:t>the posterior </a:t>
            </a:r>
            <a:r>
              <a:rPr lang="en-US" dirty="0"/>
              <a:t>of the MVs is given by</a:t>
            </a:r>
            <a:endParaRPr lang="es-ES" dirty="0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009" y="3068960"/>
            <a:ext cx="4029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661248"/>
            <a:ext cx="47434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245130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Bayesian Principal Component Analysis (BPCA)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dirty="0"/>
              <a:t>EM-</a:t>
            </a:r>
            <a:r>
              <a:rPr lang="es-ES" b="1" dirty="0" err="1"/>
              <a:t>Like</a:t>
            </a:r>
            <a:r>
              <a:rPr lang="es-ES" b="1" dirty="0"/>
              <a:t> </a:t>
            </a:r>
            <a:r>
              <a:rPr lang="es-ES" b="1" dirty="0" err="1"/>
              <a:t>Repetitive</a:t>
            </a:r>
            <a:r>
              <a:rPr lang="es-ES" b="1" dirty="0"/>
              <a:t> </a:t>
            </a:r>
            <a:r>
              <a:rPr lang="es-ES" b="1" dirty="0" err="1" smtClean="0"/>
              <a:t>Algorithm</a:t>
            </a:r>
            <a:endParaRPr lang="es-ES" b="1" dirty="0" smtClean="0"/>
          </a:p>
          <a:p>
            <a:r>
              <a:rPr lang="en-US" dirty="0"/>
              <a:t>Since we do not know the </a:t>
            </a:r>
            <a:r>
              <a:rPr lang="en-US" dirty="0" smtClean="0"/>
              <a:t>true parameter </a:t>
            </a:r>
            <a:r>
              <a:rPr lang="en-US" dirty="0"/>
              <a:t>naturally, we conduct the </a:t>
            </a:r>
            <a:r>
              <a:rPr lang="en-US" dirty="0" smtClean="0"/>
              <a:t>BPCA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/>
              <a:t>parameter</a:t>
            </a:r>
            <a:r>
              <a:rPr lang="es-ES" dirty="0"/>
              <a:t> posterior </a:t>
            </a:r>
            <a:r>
              <a:rPr lang="es-ES" i="1" dirty="0"/>
              <a:t>q(</a:t>
            </a:r>
            <a:r>
              <a:rPr lang="el-GR" dirty="0"/>
              <a:t>θ</a:t>
            </a:r>
            <a:r>
              <a:rPr lang="el-GR" i="1" dirty="0" smtClean="0"/>
              <a:t>)</a:t>
            </a:r>
            <a:r>
              <a:rPr lang="es-ES" i="1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MVs</a:t>
            </a:r>
            <a:r>
              <a:rPr lang="es-ES" dirty="0" smtClean="0"/>
              <a:t> </a:t>
            </a:r>
            <a:r>
              <a:rPr lang="en-US" dirty="0" smtClean="0"/>
              <a:t>requires </a:t>
            </a:r>
            <a:r>
              <a:rPr lang="en-US" dirty="0"/>
              <a:t>to obtain </a:t>
            </a:r>
            <a:r>
              <a:rPr lang="en-US" i="1" dirty="0"/>
              <a:t>q(</a:t>
            </a:r>
            <a:r>
              <a:rPr lang="en-US" dirty="0"/>
              <a:t>θ</a:t>
            </a:r>
            <a:r>
              <a:rPr lang="en-US" i="1" dirty="0"/>
              <a:t>) </a:t>
            </a:r>
            <a:r>
              <a:rPr lang="en-US" dirty="0"/>
              <a:t>and </a:t>
            </a:r>
            <a:r>
              <a:rPr lang="en-US" i="1" dirty="0"/>
              <a:t>q(</a:t>
            </a:r>
            <a:r>
              <a:rPr lang="en-US" i="1" dirty="0" err="1"/>
              <a:t>Y</a:t>
            </a:r>
            <a:r>
              <a:rPr lang="en-US" i="1" baseline="-25000" dirty="0" err="1"/>
              <a:t>miss</a:t>
            </a:r>
            <a:r>
              <a:rPr lang="en-US" i="1" dirty="0"/>
              <a:t>) </a:t>
            </a:r>
            <a:r>
              <a:rPr lang="en-US" dirty="0" smtClean="0"/>
              <a:t>simultaneously</a:t>
            </a:r>
          </a:p>
          <a:p>
            <a:r>
              <a:rPr lang="en-US" dirty="0"/>
              <a:t>We </a:t>
            </a:r>
            <a:r>
              <a:rPr lang="en-US" dirty="0" smtClean="0"/>
              <a:t>can use </a:t>
            </a:r>
            <a:r>
              <a:rPr lang="en-US" dirty="0"/>
              <a:t>a </a:t>
            </a:r>
            <a:r>
              <a:rPr lang="en-US" dirty="0" err="1"/>
              <a:t>variational</a:t>
            </a:r>
            <a:r>
              <a:rPr lang="en-US" dirty="0"/>
              <a:t> Bayes (VB) algorithm, in order to execute Bayesian </a:t>
            </a:r>
            <a:r>
              <a:rPr lang="en-US" dirty="0" smtClean="0"/>
              <a:t>estimation for </a:t>
            </a:r>
            <a:r>
              <a:rPr lang="en-US" dirty="0"/>
              <a:t>both model parameter θ</a:t>
            </a:r>
            <a:r>
              <a:rPr lang="en-US" i="1" dirty="0"/>
              <a:t> </a:t>
            </a:r>
            <a:r>
              <a:rPr lang="en-US" dirty="0"/>
              <a:t>and MVs </a:t>
            </a:r>
            <a:r>
              <a:rPr lang="en-US" i="1" dirty="0" err="1"/>
              <a:t>Y</a:t>
            </a:r>
            <a:r>
              <a:rPr lang="en-US" i="1" baseline="-25000" dirty="0" err="1"/>
              <a:t>miss</a:t>
            </a:r>
            <a:r>
              <a:rPr lang="en-US" dirty="0"/>
              <a:t>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62291965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Bayesian Principal Component Analysis (BPCA)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EM-</a:t>
            </a:r>
            <a:r>
              <a:rPr lang="es-ES" b="1" dirty="0" err="1"/>
              <a:t>Like</a:t>
            </a:r>
            <a:r>
              <a:rPr lang="es-ES" b="1" dirty="0"/>
              <a:t> </a:t>
            </a:r>
            <a:r>
              <a:rPr lang="es-ES" b="1" dirty="0" err="1"/>
              <a:t>Repetitive</a:t>
            </a:r>
            <a:r>
              <a:rPr lang="es-ES" b="1" dirty="0"/>
              <a:t> </a:t>
            </a:r>
            <a:r>
              <a:rPr lang="es-ES" b="1" dirty="0" err="1" smtClean="0"/>
              <a:t>Algorithm</a:t>
            </a:r>
            <a:endParaRPr lang="es-ES" b="1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/>
              <a:t>VB </a:t>
            </a:r>
            <a:r>
              <a:rPr lang="es-ES" dirty="0" err="1" smtClean="0"/>
              <a:t>algorithm</a:t>
            </a:r>
            <a:r>
              <a:rPr lang="es-ES" dirty="0" smtClean="0"/>
              <a:t> </a:t>
            </a:r>
            <a:r>
              <a:rPr lang="en-US" dirty="0" smtClean="0"/>
              <a:t>resembles </a:t>
            </a:r>
            <a:r>
              <a:rPr lang="en-US" dirty="0"/>
              <a:t>the EM </a:t>
            </a:r>
            <a:r>
              <a:rPr lang="en-US" dirty="0" smtClean="0"/>
              <a:t>algorithm:</a:t>
            </a:r>
          </a:p>
          <a:p>
            <a:pPr lvl="1"/>
            <a:r>
              <a:rPr lang="en-US" dirty="0" smtClean="0"/>
              <a:t>It obtains </a:t>
            </a:r>
            <a:r>
              <a:rPr lang="en-US" dirty="0"/>
              <a:t>maximum likelihood estimators for θ</a:t>
            </a:r>
            <a:r>
              <a:rPr lang="en-US" i="1" dirty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miss</a:t>
            </a:r>
            <a:r>
              <a:rPr lang="en-US" dirty="0" smtClean="0"/>
              <a:t>, but…</a:t>
            </a:r>
          </a:p>
          <a:p>
            <a:pPr lvl="1"/>
            <a:r>
              <a:rPr lang="en-US" dirty="0" smtClean="0"/>
              <a:t>…it </a:t>
            </a:r>
            <a:r>
              <a:rPr lang="en-US" dirty="0"/>
              <a:t>obtains the posterior distributions for θ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 err="1"/>
              <a:t>Ymiss</a:t>
            </a:r>
            <a:r>
              <a:rPr lang="en-US" dirty="0"/>
              <a:t>, </a:t>
            </a:r>
            <a:r>
              <a:rPr lang="en-US" i="1" dirty="0"/>
              <a:t>q(</a:t>
            </a:r>
            <a:r>
              <a:rPr lang="en-US" dirty="0"/>
              <a:t>θ</a:t>
            </a:r>
            <a:r>
              <a:rPr lang="en-US" i="1" dirty="0"/>
              <a:t>) </a:t>
            </a:r>
            <a:r>
              <a:rPr lang="en-US" dirty="0"/>
              <a:t>and </a:t>
            </a:r>
            <a:r>
              <a:rPr lang="en-US" i="1" dirty="0"/>
              <a:t>q(</a:t>
            </a:r>
            <a:r>
              <a:rPr lang="en-US" i="1" dirty="0" err="1"/>
              <a:t>Y</a:t>
            </a:r>
            <a:r>
              <a:rPr lang="en-US" i="1" baseline="-25000" dirty="0" err="1"/>
              <a:t>miss</a:t>
            </a:r>
            <a:r>
              <a:rPr lang="en-US" i="1" dirty="0"/>
              <a:t>)</a:t>
            </a:r>
            <a:r>
              <a:rPr lang="en-US" dirty="0"/>
              <a:t>, by </a:t>
            </a:r>
            <a:r>
              <a:rPr lang="en-US" dirty="0" smtClean="0"/>
              <a:t>a </a:t>
            </a:r>
            <a:r>
              <a:rPr lang="es-ES" dirty="0" err="1" smtClean="0"/>
              <a:t>repetitive</a:t>
            </a:r>
            <a:r>
              <a:rPr lang="es-ES" dirty="0" smtClean="0"/>
              <a:t> </a:t>
            </a:r>
            <a:r>
              <a:rPr lang="es-ES" dirty="0" err="1"/>
              <a:t>algorithm</a:t>
            </a:r>
            <a:r>
              <a:rPr lang="es-ES" dirty="0" smtClean="0"/>
              <a:t>.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74515045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Bayesian Principal Component Analysis (BPCA)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b="1" dirty="0"/>
              <a:t>EM-</a:t>
            </a:r>
            <a:r>
              <a:rPr lang="es-ES" b="1" dirty="0" err="1"/>
              <a:t>Like</a:t>
            </a:r>
            <a:r>
              <a:rPr lang="es-ES" b="1" dirty="0"/>
              <a:t> </a:t>
            </a:r>
            <a:r>
              <a:rPr lang="es-ES" b="1" dirty="0" err="1"/>
              <a:t>Repetitive</a:t>
            </a:r>
            <a:r>
              <a:rPr lang="es-ES" b="1" dirty="0"/>
              <a:t> </a:t>
            </a:r>
            <a:r>
              <a:rPr lang="es-ES" b="1" dirty="0" err="1" smtClean="0"/>
              <a:t>Algorithm</a:t>
            </a:r>
            <a:endParaRPr lang="es-ES" b="1" dirty="0" smtClean="0"/>
          </a:p>
          <a:p>
            <a:r>
              <a:rPr lang="en-US" dirty="0"/>
              <a:t>The VB algorithm is implemented as follows: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posterior distribution </a:t>
            </a:r>
            <a:r>
              <a:rPr lang="en-US" dirty="0" smtClean="0"/>
              <a:t>of MVs</a:t>
            </a:r>
            <a:r>
              <a:rPr lang="en-US" dirty="0"/>
              <a:t>, </a:t>
            </a:r>
            <a:r>
              <a:rPr lang="en-US" i="1" dirty="0"/>
              <a:t>q(</a:t>
            </a:r>
            <a:r>
              <a:rPr lang="en-US" i="1" dirty="0" err="1"/>
              <a:t>Y</a:t>
            </a:r>
            <a:r>
              <a:rPr lang="en-US" i="1" baseline="-25000" dirty="0" err="1"/>
              <a:t>miss</a:t>
            </a:r>
            <a:r>
              <a:rPr lang="en-US" i="1" dirty="0"/>
              <a:t>)</a:t>
            </a:r>
            <a:r>
              <a:rPr lang="en-US" dirty="0"/>
              <a:t>, is initialized by imputing each of the MVs to instance-wise average;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posterior distribution of the parameter θ, </a:t>
            </a:r>
            <a:r>
              <a:rPr lang="en-US" i="1" dirty="0"/>
              <a:t>q(</a:t>
            </a:r>
            <a:r>
              <a:rPr lang="en-US" dirty="0"/>
              <a:t>θ</a:t>
            </a:r>
            <a:r>
              <a:rPr lang="en-US" i="1" dirty="0"/>
              <a:t>)</a:t>
            </a:r>
            <a:r>
              <a:rPr lang="en-US" dirty="0"/>
              <a:t>, is estimated using the </a:t>
            </a:r>
            <a:r>
              <a:rPr lang="en-US" dirty="0" smtClean="0"/>
              <a:t>observed data </a:t>
            </a:r>
            <a:r>
              <a:rPr lang="en-US" i="1" dirty="0" err="1"/>
              <a:t>Y</a:t>
            </a:r>
            <a:r>
              <a:rPr lang="en-US" i="1" baseline="-25000" dirty="0" err="1"/>
              <a:t>obs</a:t>
            </a:r>
            <a:r>
              <a:rPr lang="en-US" i="1" dirty="0"/>
              <a:t> </a:t>
            </a:r>
            <a:r>
              <a:rPr lang="en-US" dirty="0"/>
              <a:t>and the current posterior distribution of MVs, </a:t>
            </a:r>
            <a:r>
              <a:rPr lang="en-US" i="1" dirty="0"/>
              <a:t>q(</a:t>
            </a:r>
            <a:r>
              <a:rPr lang="en-US" i="1" dirty="0" err="1"/>
              <a:t>Y</a:t>
            </a:r>
            <a:r>
              <a:rPr lang="en-US" i="1" baseline="-25000" dirty="0" err="1"/>
              <a:t>miss</a:t>
            </a:r>
            <a:r>
              <a:rPr lang="en-US" i="1" dirty="0"/>
              <a:t>)</a:t>
            </a:r>
            <a:r>
              <a:rPr lang="en-US" dirty="0"/>
              <a:t>;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posterior distribution </a:t>
            </a:r>
            <a:r>
              <a:rPr lang="en-US" dirty="0"/>
              <a:t>of the MVs, </a:t>
            </a:r>
            <a:r>
              <a:rPr lang="en-US" i="1" dirty="0"/>
              <a:t>q(</a:t>
            </a:r>
            <a:r>
              <a:rPr lang="en-US" i="1" dirty="0" err="1"/>
              <a:t>Y</a:t>
            </a:r>
            <a:r>
              <a:rPr lang="en-US" i="1" baseline="-25000" dirty="0" err="1"/>
              <a:t>miss</a:t>
            </a:r>
            <a:r>
              <a:rPr lang="en-US" i="1" dirty="0"/>
              <a:t>)</a:t>
            </a:r>
            <a:r>
              <a:rPr lang="en-US" dirty="0"/>
              <a:t>, is estimated using the current </a:t>
            </a:r>
            <a:r>
              <a:rPr lang="en-US" i="1" dirty="0"/>
              <a:t>q(</a:t>
            </a:r>
            <a:r>
              <a:rPr lang="en-US" dirty="0"/>
              <a:t>θ</a:t>
            </a:r>
            <a:r>
              <a:rPr lang="en-US" i="1" dirty="0"/>
              <a:t>)</a:t>
            </a:r>
            <a:r>
              <a:rPr lang="en-US" dirty="0"/>
              <a:t>;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err="1" smtClean="0"/>
              <a:t>hyperparameter</a:t>
            </a:r>
            <a:r>
              <a:rPr lang="en-US" dirty="0" smtClean="0"/>
              <a:t> </a:t>
            </a:r>
            <a:r>
              <a:rPr lang="en-US" i="1" dirty="0" smtClean="0"/>
              <a:t>α </a:t>
            </a:r>
            <a:r>
              <a:rPr lang="en-US" dirty="0"/>
              <a:t>is updated using both of the current </a:t>
            </a:r>
            <a:r>
              <a:rPr lang="en-US" i="1" dirty="0"/>
              <a:t>q(</a:t>
            </a:r>
            <a:r>
              <a:rPr lang="en-US" dirty="0"/>
              <a:t>θ</a:t>
            </a:r>
            <a:r>
              <a:rPr lang="en-US" i="1" dirty="0"/>
              <a:t>) </a:t>
            </a:r>
            <a:r>
              <a:rPr lang="en-US" dirty="0"/>
              <a:t>and the current </a:t>
            </a:r>
            <a:r>
              <a:rPr lang="en-US" i="1" dirty="0"/>
              <a:t>q(</a:t>
            </a:r>
            <a:r>
              <a:rPr lang="en-US" i="1" dirty="0" err="1"/>
              <a:t>Y</a:t>
            </a:r>
            <a:r>
              <a:rPr lang="en-US" i="1" baseline="-25000" dirty="0" err="1"/>
              <a:t>miss</a:t>
            </a:r>
            <a:r>
              <a:rPr lang="en-US" i="1" dirty="0"/>
              <a:t>)</a:t>
            </a:r>
            <a:r>
              <a:rPr lang="en-US" dirty="0"/>
              <a:t>;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repeat 2</a:t>
            </a:r>
            <a:r>
              <a:rPr lang="es-ES" dirty="0" smtClean="0"/>
              <a:t>–4 </a:t>
            </a:r>
            <a:r>
              <a:rPr lang="es-ES" dirty="0" err="1"/>
              <a:t>until</a:t>
            </a:r>
            <a:r>
              <a:rPr lang="es-ES" dirty="0"/>
              <a:t> </a:t>
            </a:r>
            <a:r>
              <a:rPr lang="es-ES" dirty="0" err="1"/>
              <a:t>convergence</a:t>
            </a:r>
            <a:r>
              <a:rPr lang="es-ES" dirty="0"/>
              <a:t>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8000672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Dealing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Missing</a:t>
            </a:r>
            <a:r>
              <a:rPr lang="es-ES" dirty="0" smtClean="0"/>
              <a:t> </a:t>
            </a:r>
            <a:r>
              <a:rPr lang="es-ES" dirty="0" err="1" smtClean="0"/>
              <a:t>Values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Introduction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Assumptions</a:t>
            </a:r>
            <a:r>
              <a:rPr lang="es-ES" dirty="0" smtClean="0">
                <a:solidFill>
                  <a:schemeClr val="bg2"/>
                </a:solidFill>
              </a:rPr>
              <a:t> and </a:t>
            </a:r>
            <a:r>
              <a:rPr lang="es-ES" dirty="0" err="1" smtClean="0">
                <a:solidFill>
                  <a:schemeClr val="bg2"/>
                </a:solidFill>
              </a:rPr>
              <a:t>Missing</a:t>
            </a:r>
            <a:r>
              <a:rPr lang="es-ES" dirty="0" smtClean="0">
                <a:solidFill>
                  <a:schemeClr val="bg2"/>
                </a:solidFill>
              </a:rPr>
              <a:t> Data </a:t>
            </a:r>
            <a:r>
              <a:rPr lang="es-ES" dirty="0" err="1" smtClean="0">
                <a:solidFill>
                  <a:schemeClr val="bg2"/>
                </a:solidFill>
              </a:rPr>
              <a:t>Mechanisms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Simple </a:t>
            </a:r>
            <a:r>
              <a:rPr lang="es-ES" dirty="0" err="1" smtClean="0">
                <a:solidFill>
                  <a:schemeClr val="bg2"/>
                </a:solidFill>
              </a:rPr>
              <a:t>Approaches</a:t>
            </a:r>
            <a:r>
              <a:rPr lang="es-ES" dirty="0" smtClean="0">
                <a:solidFill>
                  <a:schemeClr val="bg2"/>
                </a:solidFill>
              </a:rPr>
              <a:t> to </a:t>
            </a:r>
            <a:r>
              <a:rPr lang="es-ES" dirty="0" err="1" smtClean="0">
                <a:solidFill>
                  <a:schemeClr val="bg2"/>
                </a:solidFill>
              </a:rPr>
              <a:t>Missing</a:t>
            </a:r>
            <a:r>
              <a:rPr lang="es-ES" dirty="0" smtClean="0">
                <a:solidFill>
                  <a:schemeClr val="bg2"/>
                </a:solidFill>
              </a:rPr>
              <a:t> Data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Maximum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Likelihood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Imputation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Methods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/>
              <a:t>Machine </a:t>
            </a:r>
            <a:r>
              <a:rPr lang="es-ES" dirty="0" err="1" smtClean="0"/>
              <a:t>Learning</a:t>
            </a:r>
            <a:r>
              <a:rPr lang="es-ES" dirty="0" smtClean="0"/>
              <a:t> </a:t>
            </a:r>
            <a:r>
              <a:rPr lang="es-ES" dirty="0" err="1" smtClean="0"/>
              <a:t>Based</a:t>
            </a:r>
            <a:r>
              <a:rPr lang="es-ES" dirty="0" smtClean="0"/>
              <a:t> </a:t>
            </a:r>
            <a:r>
              <a:rPr lang="es-ES" dirty="0" err="1" smtClean="0"/>
              <a:t>Methods</a:t>
            </a: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s-ES" dirty="0">
                <a:solidFill>
                  <a:schemeClr val="bg2"/>
                </a:solidFill>
              </a:rPr>
              <a:t>Experimental </a:t>
            </a:r>
            <a:r>
              <a:rPr lang="es-ES" dirty="0" err="1">
                <a:solidFill>
                  <a:schemeClr val="bg2"/>
                </a:solidFill>
              </a:rPr>
              <a:t>Comparative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Analysis</a:t>
            </a:r>
            <a:endParaRPr lang="es-ES" dirty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1972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s-ES" dirty="0"/>
              <a:t>Machine </a:t>
            </a:r>
            <a:r>
              <a:rPr lang="es-ES" dirty="0" err="1"/>
              <a:t>Learning</a:t>
            </a:r>
            <a:r>
              <a:rPr lang="es-ES" dirty="0"/>
              <a:t> </a:t>
            </a:r>
            <a:r>
              <a:rPr lang="es-ES" dirty="0" err="1"/>
              <a:t>Based</a:t>
            </a:r>
            <a:r>
              <a:rPr lang="es-ES" dirty="0"/>
              <a:t> </a:t>
            </a:r>
            <a:r>
              <a:rPr lang="es-ES" dirty="0" err="1"/>
              <a:t>Methods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imputation methods presented in </a:t>
            </a:r>
            <a:r>
              <a:rPr lang="en-US" dirty="0" smtClean="0"/>
              <a:t>previous section </a:t>
            </a:r>
            <a:r>
              <a:rPr lang="en-US" dirty="0"/>
              <a:t>originated from statistics </a:t>
            </a:r>
            <a:r>
              <a:rPr lang="en-US" dirty="0" smtClean="0"/>
              <a:t>application 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model the relationship between the values by searching for the </a:t>
            </a:r>
            <a:r>
              <a:rPr lang="en-US" dirty="0" smtClean="0"/>
              <a:t>hidden </a:t>
            </a:r>
            <a:r>
              <a:rPr lang="es-ES" dirty="0" err="1" smtClean="0"/>
              <a:t>distribution</a:t>
            </a:r>
            <a:r>
              <a:rPr lang="es-ES" dirty="0" smtClean="0"/>
              <a:t> </a:t>
            </a:r>
            <a:r>
              <a:rPr lang="es-ES" dirty="0" err="1"/>
              <a:t>probabilities</a:t>
            </a:r>
            <a:r>
              <a:rPr lang="es-ES" dirty="0" smtClean="0"/>
              <a:t>.</a:t>
            </a:r>
          </a:p>
          <a:p>
            <a:r>
              <a:rPr lang="en-US" dirty="0"/>
              <a:t>In Artificial Intelligence modeling the unknown </a:t>
            </a:r>
            <a:r>
              <a:rPr lang="en-US" dirty="0" smtClean="0"/>
              <a:t>relationships between </a:t>
            </a:r>
            <a:r>
              <a:rPr lang="en-US" dirty="0"/>
              <a:t>attributes and the inference of the implicit information contained in </a:t>
            </a:r>
            <a:r>
              <a:rPr lang="en-US" dirty="0" smtClean="0"/>
              <a:t>a sample </a:t>
            </a:r>
            <a:r>
              <a:rPr lang="en-US" dirty="0"/>
              <a:t>data set has been done </a:t>
            </a:r>
            <a:r>
              <a:rPr lang="en-US" dirty="0" smtClean="0"/>
              <a:t>using Machine Learning models</a:t>
            </a:r>
            <a:r>
              <a:rPr lang="en-US" dirty="0"/>
              <a:t>.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586753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s-ES" dirty="0"/>
              <a:t>Machine </a:t>
            </a:r>
            <a:r>
              <a:rPr lang="es-ES" dirty="0" err="1"/>
              <a:t>Learning</a:t>
            </a:r>
            <a:r>
              <a:rPr lang="es-ES" dirty="0"/>
              <a:t> </a:t>
            </a:r>
            <a:r>
              <a:rPr lang="es-ES" dirty="0" err="1"/>
              <a:t>Based</a:t>
            </a:r>
            <a:r>
              <a:rPr lang="es-ES" dirty="0"/>
              <a:t> </a:t>
            </a:r>
            <a:r>
              <a:rPr lang="es-ES" dirty="0" err="1"/>
              <a:t>Methods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n-US" dirty="0" smtClean="0"/>
              <a:t>same </a:t>
            </a:r>
            <a:r>
              <a:rPr lang="en-US" dirty="0"/>
              <a:t>process </a:t>
            </a:r>
            <a:r>
              <a:rPr lang="en-US" dirty="0" smtClean="0"/>
              <a:t>used to </a:t>
            </a:r>
            <a:r>
              <a:rPr lang="en-US" dirty="0"/>
              <a:t>predict a continuous or a </a:t>
            </a:r>
            <a:r>
              <a:rPr lang="en-US" dirty="0" smtClean="0"/>
              <a:t>nominal value </a:t>
            </a:r>
            <a:r>
              <a:rPr lang="en-US" dirty="0"/>
              <a:t>from a previous learning process in regression or classification can be </a:t>
            </a:r>
            <a:r>
              <a:rPr lang="en-US" dirty="0" smtClean="0"/>
              <a:t>applied </a:t>
            </a:r>
            <a:r>
              <a:rPr lang="es-ES" dirty="0" smtClean="0"/>
              <a:t>to </a:t>
            </a:r>
            <a:r>
              <a:rPr lang="es-ES" dirty="0" err="1"/>
              <a:t>predict</a:t>
            </a:r>
            <a:r>
              <a:rPr lang="es-ES" dirty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MVs</a:t>
            </a:r>
            <a:r>
              <a:rPr lang="es-E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use </a:t>
            </a:r>
            <a:r>
              <a:rPr lang="en-US" dirty="0" smtClean="0"/>
              <a:t>of ML methods </a:t>
            </a:r>
            <a:r>
              <a:rPr lang="en-US" dirty="0"/>
              <a:t>for imputation alleviates us from </a:t>
            </a:r>
            <a:r>
              <a:rPr lang="en-US" dirty="0" smtClean="0"/>
              <a:t>searching for </a:t>
            </a:r>
            <a:r>
              <a:rPr lang="en-US" dirty="0"/>
              <a:t>the estimated underlying distribution of the </a:t>
            </a:r>
            <a:r>
              <a:rPr lang="en-US" dirty="0" smtClean="0"/>
              <a:t>data 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they are still subject </a:t>
            </a:r>
            <a:r>
              <a:rPr lang="en-US" dirty="0" smtClean="0"/>
              <a:t>to the </a:t>
            </a:r>
            <a:r>
              <a:rPr lang="en-US" dirty="0"/>
              <a:t>MAR assumption in order to correctly apply them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299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Dealing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Missing</a:t>
            </a:r>
            <a:r>
              <a:rPr lang="es-ES" dirty="0" smtClean="0"/>
              <a:t> </a:t>
            </a:r>
            <a:r>
              <a:rPr lang="es-ES" dirty="0" err="1" smtClean="0"/>
              <a:t>Values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Introduction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/>
              <a:t>Assumptions</a:t>
            </a:r>
            <a:r>
              <a:rPr lang="es-ES" dirty="0" smtClean="0"/>
              <a:t> and </a:t>
            </a:r>
            <a:r>
              <a:rPr lang="es-ES" dirty="0" err="1" smtClean="0"/>
              <a:t>Missing</a:t>
            </a:r>
            <a:r>
              <a:rPr lang="es-ES" dirty="0" smtClean="0"/>
              <a:t> Data </a:t>
            </a:r>
            <a:r>
              <a:rPr lang="es-ES" dirty="0" err="1" smtClean="0"/>
              <a:t>Mechanisms</a:t>
            </a:r>
            <a:endParaRPr lang="es-ES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Simple </a:t>
            </a:r>
            <a:r>
              <a:rPr lang="es-ES" dirty="0" err="1" smtClean="0">
                <a:solidFill>
                  <a:schemeClr val="bg2"/>
                </a:solidFill>
              </a:rPr>
              <a:t>Approaches</a:t>
            </a:r>
            <a:r>
              <a:rPr lang="es-ES" dirty="0" smtClean="0">
                <a:solidFill>
                  <a:schemeClr val="bg2"/>
                </a:solidFill>
              </a:rPr>
              <a:t> to </a:t>
            </a:r>
            <a:r>
              <a:rPr lang="es-ES" dirty="0" err="1" smtClean="0">
                <a:solidFill>
                  <a:schemeClr val="bg2"/>
                </a:solidFill>
              </a:rPr>
              <a:t>Missing</a:t>
            </a:r>
            <a:r>
              <a:rPr lang="es-ES" dirty="0" smtClean="0">
                <a:solidFill>
                  <a:schemeClr val="bg2"/>
                </a:solidFill>
              </a:rPr>
              <a:t> Data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Maximum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Likelihood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Imputation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Methods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Machine </a:t>
            </a:r>
            <a:r>
              <a:rPr lang="es-ES" dirty="0" err="1" smtClean="0">
                <a:solidFill>
                  <a:schemeClr val="bg2"/>
                </a:solidFill>
              </a:rPr>
              <a:t>Learning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Based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Methods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>
                <a:solidFill>
                  <a:schemeClr val="bg2"/>
                </a:solidFill>
              </a:rPr>
              <a:t>Experimental </a:t>
            </a:r>
            <a:r>
              <a:rPr lang="es-ES" dirty="0" err="1">
                <a:solidFill>
                  <a:schemeClr val="bg2"/>
                </a:solidFill>
              </a:rPr>
              <a:t>Comparative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Analysis</a:t>
            </a:r>
            <a:endParaRPr lang="es-ES" dirty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65800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/>
              <a:t>Imputation with K-Nearest Neighbor (KNNI)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Using this instance-based algorithm, every time </a:t>
            </a:r>
            <a:r>
              <a:rPr lang="en-US" dirty="0" smtClean="0"/>
              <a:t>a MV is </a:t>
            </a:r>
            <a:r>
              <a:rPr lang="en-US" dirty="0"/>
              <a:t>found in a current </a:t>
            </a:r>
            <a:r>
              <a:rPr lang="en-US" dirty="0" smtClean="0"/>
              <a:t>instance, KNNI </a:t>
            </a:r>
            <a:r>
              <a:rPr lang="en-US" dirty="0"/>
              <a:t>computes the KNN and a value from them is </a:t>
            </a:r>
            <a:r>
              <a:rPr lang="en-US" dirty="0" smtClean="0"/>
              <a:t>imputed</a:t>
            </a:r>
          </a:p>
          <a:p>
            <a:pPr lvl="1"/>
            <a:r>
              <a:rPr lang="es-ES" dirty="0" err="1"/>
              <a:t>For</a:t>
            </a:r>
            <a:r>
              <a:rPr lang="es-ES" dirty="0"/>
              <a:t> nominal </a:t>
            </a:r>
            <a:r>
              <a:rPr lang="es-ES" dirty="0" err="1"/>
              <a:t>values</a:t>
            </a:r>
            <a:r>
              <a:rPr lang="es-ES" dirty="0" smtClean="0"/>
              <a:t>, </a:t>
            </a:r>
            <a:r>
              <a:rPr lang="en-US" dirty="0"/>
              <a:t>the most common value among all neighbors is </a:t>
            </a:r>
            <a:r>
              <a:rPr lang="en-US" dirty="0" smtClean="0"/>
              <a:t>taken</a:t>
            </a:r>
          </a:p>
          <a:p>
            <a:pPr lvl="1"/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/>
              <a:t>numerical</a:t>
            </a:r>
            <a:r>
              <a:rPr lang="es-ES" dirty="0"/>
              <a:t> </a:t>
            </a:r>
            <a:r>
              <a:rPr lang="es-ES" dirty="0" err="1"/>
              <a:t>values</a:t>
            </a:r>
            <a:r>
              <a:rPr lang="es-ES" dirty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average</a:t>
            </a:r>
            <a:r>
              <a:rPr lang="es-ES" dirty="0" smtClean="0"/>
              <a:t> </a:t>
            </a:r>
            <a:r>
              <a:rPr lang="es-ES" dirty="0" err="1"/>
              <a:t>value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 smtClean="0"/>
              <a:t>used</a:t>
            </a:r>
            <a:endParaRPr lang="es-ES" dirty="0" smtClean="0"/>
          </a:p>
          <a:p>
            <a:r>
              <a:rPr lang="en-US" dirty="0" smtClean="0"/>
              <a:t>A </a:t>
            </a:r>
            <a:r>
              <a:rPr lang="en-US" dirty="0"/>
              <a:t>proximity measure between instances is </a:t>
            </a:r>
            <a:r>
              <a:rPr lang="en-US" dirty="0" smtClean="0"/>
              <a:t>needed for </a:t>
            </a:r>
            <a:r>
              <a:rPr lang="en-US" dirty="0"/>
              <a:t>it to be defined.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Euclidean distance (it is a case of a </a:t>
            </a:r>
            <a:r>
              <a:rPr lang="en-US" i="1" dirty="0" err="1"/>
              <a:t>Lp</a:t>
            </a:r>
            <a:r>
              <a:rPr lang="en-US" i="1" dirty="0"/>
              <a:t> </a:t>
            </a:r>
            <a:r>
              <a:rPr lang="en-US" dirty="0"/>
              <a:t>norm distance) is </a:t>
            </a:r>
            <a:r>
              <a:rPr lang="en-US" dirty="0" smtClean="0"/>
              <a:t>the most </a:t>
            </a:r>
            <a:r>
              <a:rPr lang="en-US" dirty="0"/>
              <a:t>commonly used in the literature.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822809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/>
              <a:t>Weighted Imputation with K-Nearest </a:t>
            </a:r>
            <a:r>
              <a:rPr lang="en-US" dirty="0" err="1"/>
              <a:t>Neighbour</a:t>
            </a:r>
            <a:r>
              <a:rPr lang="en-US" dirty="0"/>
              <a:t> (WKNNI)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Weighted</a:t>
            </a:r>
            <a:r>
              <a:rPr lang="es-ES" dirty="0" smtClean="0"/>
              <a:t> KNN </a:t>
            </a:r>
            <a:r>
              <a:rPr lang="es-ES" dirty="0" err="1" smtClean="0"/>
              <a:t>method</a:t>
            </a:r>
            <a:r>
              <a:rPr lang="es-ES" dirty="0" smtClean="0"/>
              <a:t> </a:t>
            </a:r>
            <a:r>
              <a:rPr lang="en-US" dirty="0" smtClean="0"/>
              <a:t>selects the instances with similar values as </a:t>
            </a:r>
            <a:r>
              <a:rPr lang="en-US" i="1" dirty="0" smtClean="0"/>
              <a:t>KNNI does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n-US" dirty="0" smtClean="0"/>
              <a:t>estimated value now takes into account the different distances to the neighbors</a:t>
            </a:r>
          </a:p>
          <a:p>
            <a:pPr lvl="1"/>
            <a:r>
              <a:rPr lang="es-ES" dirty="0" err="1" smtClean="0"/>
              <a:t>It</a:t>
            </a:r>
            <a:r>
              <a:rPr lang="es-ES" dirty="0" smtClean="0"/>
              <a:t> uses </a:t>
            </a:r>
            <a:r>
              <a:rPr lang="en-US" dirty="0" smtClean="0"/>
              <a:t>a weighted mean or the most repeated value according to a similarity measure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j</a:t>
            </a:r>
            <a:r>
              <a:rPr lang="en-US" dirty="0" smtClean="0"/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869160"/>
            <a:ext cx="40576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657879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/>
              <a:t>Weighted Imputation with K-Nearest </a:t>
            </a:r>
            <a:r>
              <a:rPr lang="en-US" dirty="0" err="1"/>
              <a:t>Neighbour</a:t>
            </a:r>
            <a:r>
              <a:rPr lang="en-US" dirty="0"/>
              <a:t> (WKNNI)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missing entry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ih</a:t>
            </a:r>
            <a:r>
              <a:rPr lang="en-US" i="1" dirty="0" smtClean="0"/>
              <a:t> </a:t>
            </a:r>
            <a:r>
              <a:rPr lang="en-US" dirty="0" smtClean="0"/>
              <a:t>is estimated as average weighted by the similarity measure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where </a:t>
            </a:r>
            <a:r>
              <a:rPr lang="en-US" i="1" dirty="0" err="1" smtClean="0"/>
              <a:t>I</a:t>
            </a:r>
            <a:r>
              <a:rPr lang="en-US" i="1" baseline="-25000" dirty="0" err="1" smtClean="0"/>
              <a:t>Kih</a:t>
            </a:r>
            <a:r>
              <a:rPr lang="en-US" i="1" dirty="0" smtClean="0"/>
              <a:t> </a:t>
            </a:r>
            <a:r>
              <a:rPr lang="en-US" dirty="0" smtClean="0"/>
              <a:t>is the index set of KNN examples of the </a:t>
            </a:r>
            <a:r>
              <a:rPr lang="en-US" i="1" dirty="0" err="1" smtClean="0"/>
              <a:t>ith</a:t>
            </a:r>
            <a:r>
              <a:rPr lang="en-US" i="1" dirty="0" smtClean="0"/>
              <a:t> </a:t>
            </a:r>
            <a:r>
              <a:rPr lang="en-US" dirty="0" smtClean="0"/>
              <a:t>example, and if</a:t>
            </a:r>
            <a:r>
              <a:rPr lang="en-US" i="1" dirty="0" smtClean="0"/>
              <a:t>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jh</a:t>
            </a:r>
            <a:r>
              <a:rPr lang="en-US" i="1" dirty="0" smtClean="0"/>
              <a:t> </a:t>
            </a:r>
            <a:r>
              <a:rPr lang="en-US" dirty="0" smtClean="0"/>
              <a:t>is missing the </a:t>
            </a:r>
            <a:r>
              <a:rPr lang="en-US" dirty="0" err="1" smtClean="0"/>
              <a:t>jth</a:t>
            </a:r>
            <a:r>
              <a:rPr lang="en-US" dirty="0" smtClean="0"/>
              <a:t> attribute is excluded from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baseline="-25000" dirty="0" err="1" smtClean="0"/>
              <a:t>Kih</a:t>
            </a:r>
            <a:endParaRPr lang="en-US" baseline="-25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4175" y="2862263"/>
            <a:ext cx="32956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657879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K-means Clustering Imputation (KMI)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In K-</a:t>
            </a:r>
            <a:r>
              <a:rPr lang="es-ES" dirty="0" err="1" smtClean="0"/>
              <a:t>means</a:t>
            </a:r>
            <a:r>
              <a:rPr lang="es-ES" dirty="0" smtClean="0"/>
              <a:t> </a:t>
            </a:r>
            <a:r>
              <a:rPr lang="es-ES" dirty="0" err="1" smtClean="0"/>
              <a:t>clustering</a:t>
            </a:r>
            <a:r>
              <a:rPr lang="en-US" dirty="0" smtClean="0"/>
              <a:t> the overall objective is to divide the data set into groups based on the similarity of objects</a:t>
            </a:r>
          </a:p>
          <a:p>
            <a:r>
              <a:rPr lang="es-ES" dirty="0" smtClean="0"/>
              <a:t>A </a:t>
            </a:r>
            <a:r>
              <a:rPr lang="es-ES" dirty="0" err="1" smtClean="0"/>
              <a:t>cluster</a:t>
            </a:r>
            <a:r>
              <a:rPr lang="es-ES" dirty="0" smtClean="0"/>
              <a:t> </a:t>
            </a:r>
            <a:r>
              <a:rPr lang="es-ES" dirty="0" err="1" smtClean="0"/>
              <a:t>centroid</a:t>
            </a:r>
            <a:r>
              <a:rPr lang="es-ES" dirty="0" smtClean="0"/>
              <a:t> </a:t>
            </a:r>
            <a:r>
              <a:rPr lang="en-US" dirty="0" smtClean="0"/>
              <a:t>represents the mean value of the objects in the cluster</a:t>
            </a:r>
          </a:p>
          <a:p>
            <a:r>
              <a:rPr lang="en-US" dirty="0" smtClean="0"/>
              <a:t>K-means measures the intra-cluster dissimilarity by the addition of distances among the objects and the </a:t>
            </a:r>
            <a:r>
              <a:rPr lang="en-US" dirty="0" err="1" smtClean="0"/>
              <a:t>centroid</a:t>
            </a:r>
            <a:r>
              <a:rPr lang="en-US" dirty="0" smtClean="0"/>
              <a:t> of the cluster</a:t>
            </a:r>
          </a:p>
        </p:txBody>
      </p:sp>
    </p:spTree>
    <p:extLst>
      <p:ext uri="{BB962C8B-B14F-4D97-AF65-F5344CB8AC3E}">
        <p14:creationId xmlns:p14="http://schemas.microsoft.com/office/powerpoint/2010/main" val="204822809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K-means Clustering Imputation (KMI)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KMI, once the clusters have converged, the last process is to fill in all the non-reference attributes for each incomplete object based on the cluster information</a:t>
            </a:r>
          </a:p>
          <a:p>
            <a:r>
              <a:rPr lang="en-US" dirty="0" smtClean="0"/>
              <a:t>Data objects that belong to the same cluster are taken to be nearest neighbors of each other, and KMI applies a nearest neighbor algorithm to replace MVs, in a similar way to KNNI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822809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Fuzzy K-means Clustering (FKMI)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fuzzy clustering, each data object has a membership function </a:t>
            </a:r>
            <a:r>
              <a:rPr lang="en-US" i="1" dirty="0" smtClean="0"/>
              <a:t>U</a:t>
            </a:r>
            <a:r>
              <a:rPr lang="en-US" dirty="0" smtClean="0"/>
              <a:t> which describes the degree to which this data object belongs to a certain cluster</a:t>
            </a:r>
          </a:p>
          <a:p>
            <a:r>
              <a:rPr lang="en-US" dirty="0" smtClean="0"/>
              <a:t>The original K-means clustering may be trapped in a local minimum status if the initial points are not selected properly</a:t>
            </a:r>
          </a:p>
          <a:p>
            <a:pPr lvl="1"/>
            <a:r>
              <a:rPr lang="en-US" dirty="0" smtClean="0"/>
              <a:t>Continuous membership values in fuzzy clustering make the resulting algorithms less susceptible to get stuck in a local minimum situation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822809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Fuzzy K-means Clustering (FKMI)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centroids</a:t>
            </a:r>
            <a:r>
              <a:rPr lang="en-US" dirty="0" smtClean="0"/>
              <a:t> are not obtained by the mean values.</a:t>
            </a:r>
          </a:p>
          <a:p>
            <a:r>
              <a:rPr lang="en-US" dirty="0" smtClean="0"/>
              <a:t>We need to consider the membership degree of each data object to compute </a:t>
            </a:r>
            <a:r>
              <a:rPr lang="en-US" dirty="0" err="1" smtClean="0"/>
              <a:t>centroid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k</a:t>
            </a:r>
            <a:endParaRPr lang="en-US" i="1" baseline="-25000" dirty="0" smtClean="0"/>
          </a:p>
          <a:p>
            <a:endParaRPr lang="en-US" i="1" baseline="-25000" dirty="0" smtClean="0"/>
          </a:p>
          <a:p>
            <a:endParaRPr lang="en-US" i="1" baseline="-25000" dirty="0" smtClean="0"/>
          </a:p>
          <a:p>
            <a:endParaRPr lang="en-US" i="1" baseline="-25000" dirty="0" smtClean="0"/>
          </a:p>
          <a:p>
            <a:endParaRPr lang="en-US" i="1" baseline="-25000" dirty="0" smtClean="0"/>
          </a:p>
          <a:p>
            <a:r>
              <a:rPr lang="en-US" dirty="0" smtClean="0"/>
              <a:t>Since there are unavailable data in incomplete objects, we use only reference attributes to compute the cluster </a:t>
            </a:r>
            <a:r>
              <a:rPr lang="en-US" dirty="0" err="1" smtClean="0"/>
              <a:t>centroids</a:t>
            </a:r>
            <a:r>
              <a:rPr lang="en-US" dirty="0" smtClean="0"/>
              <a:t>.</a:t>
            </a:r>
            <a:endParaRPr lang="en-US" i="1" dirty="0" smtClean="0"/>
          </a:p>
          <a:p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356992"/>
            <a:ext cx="39909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822809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Fuzzy K-means Clustering (FKMI)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replace</a:t>
            </a:r>
            <a:r>
              <a:rPr lang="es-ES" dirty="0" smtClean="0"/>
              <a:t> </a:t>
            </a:r>
            <a:r>
              <a:rPr lang="es-ES" dirty="0" err="1" smtClean="0"/>
              <a:t>attributes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MVs</a:t>
            </a:r>
            <a:r>
              <a:rPr lang="es-ES" dirty="0" smtClean="0"/>
              <a:t> (non-</a:t>
            </a:r>
            <a:r>
              <a:rPr lang="es-ES" dirty="0" err="1" smtClean="0"/>
              <a:t>reference</a:t>
            </a:r>
            <a:r>
              <a:rPr lang="es-ES" dirty="0" smtClean="0"/>
              <a:t> </a:t>
            </a:r>
            <a:r>
              <a:rPr lang="es-ES" dirty="0" err="1" smtClean="0"/>
              <a:t>attribute</a:t>
            </a:r>
            <a:r>
              <a:rPr lang="es-ES" dirty="0" smtClean="0"/>
              <a:t>) </a:t>
            </a:r>
            <a:r>
              <a:rPr lang="en-US" dirty="0" smtClean="0"/>
              <a:t>based on the information about membership degrees and the </a:t>
            </a:r>
            <a:r>
              <a:rPr lang="en-US" dirty="0" err="1" smtClean="0"/>
              <a:t>centroids</a:t>
            </a:r>
            <a:r>
              <a:rPr lang="en-US" dirty="0" smtClean="0"/>
              <a:t>:</a:t>
            </a:r>
          </a:p>
          <a:p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573017"/>
            <a:ext cx="7920236" cy="1198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822809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fr-FR" dirty="0" smtClean="0"/>
              <a:t>Support </a:t>
            </a:r>
            <a:r>
              <a:rPr lang="fr-FR" dirty="0" err="1" smtClean="0"/>
              <a:t>Vector</a:t>
            </a:r>
            <a:r>
              <a:rPr lang="fr-FR" dirty="0" smtClean="0"/>
              <a:t> Machines Imputation (SVMI)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err="1" smtClean="0"/>
              <a:t>Support</a:t>
            </a:r>
            <a:r>
              <a:rPr lang="es-ES" dirty="0" smtClean="0"/>
              <a:t> Vector Machines </a:t>
            </a:r>
            <a:r>
              <a:rPr lang="es-ES" dirty="0" err="1" smtClean="0"/>
              <a:t>Imputation</a:t>
            </a:r>
            <a:r>
              <a:rPr lang="es-ES" dirty="0" smtClean="0"/>
              <a:t> </a:t>
            </a:r>
            <a:r>
              <a:rPr lang="en-US" dirty="0" smtClean="0"/>
              <a:t>is an SVM regression based algorithm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fill</a:t>
            </a:r>
            <a:r>
              <a:rPr lang="es-ES" dirty="0" smtClean="0"/>
              <a:t> in </a:t>
            </a:r>
            <a:r>
              <a:rPr lang="es-ES" dirty="0" err="1" smtClean="0"/>
              <a:t>MVs</a:t>
            </a:r>
            <a:endParaRPr lang="es-ES" dirty="0" smtClean="0"/>
          </a:p>
          <a:p>
            <a:pPr lvl="1"/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attribute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MVs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nominal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act</a:t>
            </a:r>
            <a:r>
              <a:rPr lang="es-ES" dirty="0" smtClean="0"/>
              <a:t> as a SVM </a:t>
            </a:r>
            <a:r>
              <a:rPr lang="es-ES" dirty="0" err="1" smtClean="0"/>
              <a:t>classifier</a:t>
            </a:r>
            <a:endParaRPr lang="es-ES" dirty="0" smtClean="0"/>
          </a:p>
          <a:p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n-US" dirty="0" smtClean="0"/>
              <a:t>sets the decision attributes (output or classes) as the condition attributes (input attributes) and the condition attributes as the decision </a:t>
            </a:r>
            <a:r>
              <a:rPr lang="en-US" dirty="0" smtClean="0"/>
              <a:t>attributes</a:t>
            </a:r>
          </a:p>
          <a:p>
            <a:pPr lvl="1"/>
            <a:r>
              <a:rPr lang="en-US" dirty="0" smtClean="0"/>
              <a:t>Only the instances without MVs are used to predict the MV currently being imputed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822809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fr-FR" dirty="0"/>
              <a:t>Event </a:t>
            </a:r>
            <a:r>
              <a:rPr lang="fr-FR" dirty="0" err="1"/>
              <a:t>Covering</a:t>
            </a:r>
            <a:r>
              <a:rPr lang="fr-FR" dirty="0"/>
              <a:t> (EC)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In EC </a:t>
            </a:r>
            <a:r>
              <a:rPr lang="en-US" dirty="0"/>
              <a:t>mixed-mode probability model is </a:t>
            </a:r>
            <a:r>
              <a:rPr lang="en-US" dirty="0" smtClean="0"/>
              <a:t>approximated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/>
              <a:t>a </a:t>
            </a:r>
            <a:r>
              <a:rPr lang="es-ES" dirty="0" err="1"/>
              <a:t>discrete</a:t>
            </a:r>
            <a:r>
              <a:rPr lang="es-ES" dirty="0"/>
              <a:t> </a:t>
            </a:r>
            <a:r>
              <a:rPr lang="es-ES" dirty="0" err="1" smtClean="0"/>
              <a:t>one</a:t>
            </a:r>
            <a:endParaRPr lang="es-ES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discretize the continuous components using </a:t>
            </a:r>
            <a:r>
              <a:rPr lang="en-US" dirty="0" smtClean="0"/>
              <a:t>a minimum </a:t>
            </a:r>
            <a:r>
              <a:rPr lang="en-US" dirty="0"/>
              <a:t>loss of information </a:t>
            </a:r>
            <a:r>
              <a:rPr lang="en-US" dirty="0" smtClean="0"/>
              <a:t>criterion</a:t>
            </a:r>
          </a:p>
          <a:p>
            <a:r>
              <a:rPr lang="en-US" dirty="0"/>
              <a:t>Treating a mixed-mode feature </a:t>
            </a:r>
            <a:r>
              <a:rPr lang="en-US" i="1" dirty="0"/>
              <a:t>n</a:t>
            </a:r>
            <a:r>
              <a:rPr lang="en-US" dirty="0"/>
              <a:t>-tuple </a:t>
            </a:r>
            <a:r>
              <a:rPr lang="en-US" dirty="0" smtClean="0"/>
              <a:t>as a </a:t>
            </a:r>
            <a:r>
              <a:rPr lang="en-US" dirty="0"/>
              <a:t>discrete-valued one, the authors propose a new statistical approach for </a:t>
            </a:r>
            <a:r>
              <a:rPr lang="en-US" dirty="0" smtClean="0"/>
              <a:t>synthesis of </a:t>
            </a:r>
            <a:r>
              <a:rPr lang="en-US" dirty="0"/>
              <a:t>knowledge based on cluster analysis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6149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Assumptions and Missing Data </a:t>
            </a:r>
            <a:r>
              <a:rPr lang="en-US" dirty="0" smtClean="0"/>
              <a:t>Mechanisms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important to categorize the mechanisms which lead to the introduction of </a:t>
            </a:r>
            <a:r>
              <a:rPr lang="es-ES" dirty="0" err="1" smtClean="0"/>
              <a:t>MVs</a:t>
            </a:r>
            <a:endParaRPr lang="es-ES" dirty="0" smtClean="0"/>
          </a:p>
          <a:p>
            <a:endParaRPr lang="en-US" dirty="0" smtClean="0"/>
          </a:p>
          <a:p>
            <a:r>
              <a:rPr lang="en-US" dirty="0"/>
              <a:t>The assumptions we make about the </a:t>
            </a:r>
            <a:r>
              <a:rPr lang="en-US" dirty="0" err="1"/>
              <a:t>missingness</a:t>
            </a:r>
            <a:r>
              <a:rPr lang="en-US" dirty="0"/>
              <a:t> mechanism </a:t>
            </a:r>
            <a:r>
              <a:rPr lang="en-US" dirty="0" smtClean="0"/>
              <a:t>can </a:t>
            </a:r>
            <a:r>
              <a:rPr lang="en-US" dirty="0"/>
              <a:t>affect which treatment method could be correctly </a:t>
            </a:r>
            <a:r>
              <a:rPr lang="en-US" dirty="0" smtClean="0"/>
              <a:t>applied,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233475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fr-FR" dirty="0"/>
              <a:t>Event </a:t>
            </a:r>
            <a:r>
              <a:rPr lang="fr-FR" dirty="0" err="1"/>
              <a:t>Covering</a:t>
            </a:r>
            <a:r>
              <a:rPr lang="fr-FR" dirty="0"/>
              <a:t> (EC)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EC </a:t>
            </a:r>
            <a:r>
              <a:rPr lang="es-ES" dirty="0" err="1" smtClean="0"/>
              <a:t>consists</a:t>
            </a:r>
            <a:r>
              <a:rPr lang="es-ES" dirty="0" smtClean="0"/>
              <a:t> of 3 </a:t>
            </a:r>
            <a:r>
              <a:rPr lang="es-ES" dirty="0" err="1" smtClean="0"/>
              <a:t>steps</a:t>
            </a:r>
            <a:r>
              <a:rPr lang="es-E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detect from data patterns </a:t>
            </a:r>
            <a:r>
              <a:rPr lang="en-US" dirty="0" smtClean="0"/>
              <a:t>which </a:t>
            </a:r>
            <a:r>
              <a:rPr lang="es-ES" dirty="0" err="1" smtClean="0"/>
              <a:t>indicate</a:t>
            </a:r>
            <a:r>
              <a:rPr lang="es-ES" dirty="0" smtClean="0"/>
              <a:t> </a:t>
            </a:r>
            <a:r>
              <a:rPr lang="es-ES" dirty="0" err="1"/>
              <a:t>statistical</a:t>
            </a:r>
            <a:r>
              <a:rPr lang="es-ES" dirty="0"/>
              <a:t> </a:t>
            </a:r>
            <a:r>
              <a:rPr lang="es-ES" dirty="0" err="1" smtClean="0"/>
              <a:t>interdependency</a:t>
            </a:r>
            <a:endParaRPr lang="es-E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group the given data into clusters based </a:t>
            </a:r>
            <a:r>
              <a:rPr lang="en-US" dirty="0" smtClean="0"/>
              <a:t>on</a:t>
            </a:r>
            <a:r>
              <a:rPr lang="es-ES" dirty="0" err="1" smtClean="0"/>
              <a:t>detected</a:t>
            </a:r>
            <a:r>
              <a:rPr lang="es-ES" dirty="0" smtClean="0"/>
              <a:t> </a:t>
            </a:r>
            <a:r>
              <a:rPr lang="es-ES" dirty="0" err="1" smtClean="0"/>
              <a:t>interdependency</a:t>
            </a:r>
            <a:endParaRPr lang="es-E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interpret the underlying patterns for each of </a:t>
            </a:r>
            <a:r>
              <a:rPr lang="en-US" dirty="0" smtClean="0"/>
              <a:t>the </a:t>
            </a:r>
            <a:r>
              <a:rPr lang="es-ES" dirty="0" err="1" smtClean="0"/>
              <a:t>clusters</a:t>
            </a:r>
            <a:r>
              <a:rPr lang="es-ES" dirty="0" smtClean="0"/>
              <a:t> </a:t>
            </a:r>
            <a:r>
              <a:rPr lang="es-ES" dirty="0" err="1" smtClean="0"/>
              <a:t>identified</a:t>
            </a:r>
            <a:endParaRPr lang="es-ES" dirty="0" smtClean="0"/>
          </a:p>
          <a:p>
            <a:pPr marL="571500" indent="-51435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329877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fr-FR" dirty="0"/>
              <a:t>Event </a:t>
            </a:r>
            <a:r>
              <a:rPr lang="fr-FR" dirty="0" err="1"/>
              <a:t>Covering</a:t>
            </a:r>
            <a:r>
              <a:rPr lang="fr-FR" dirty="0"/>
              <a:t> (EC)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cluster initiation process involves the analysis of the nearest </a:t>
            </a:r>
            <a:r>
              <a:rPr lang="en-US" dirty="0" err="1"/>
              <a:t>neighbour</a:t>
            </a:r>
            <a:r>
              <a:rPr lang="en-US" dirty="0"/>
              <a:t> </a:t>
            </a:r>
            <a:r>
              <a:rPr lang="en-US" dirty="0" smtClean="0"/>
              <a:t>distance distribution </a:t>
            </a:r>
            <a:r>
              <a:rPr lang="en-US" dirty="0"/>
              <a:t>on a subset of samples, the selection of which is based on a </a:t>
            </a:r>
            <a:r>
              <a:rPr lang="en-US" dirty="0" smtClean="0"/>
              <a:t>mean </a:t>
            </a:r>
            <a:r>
              <a:rPr lang="es-ES" dirty="0" err="1" smtClean="0"/>
              <a:t>probability</a:t>
            </a:r>
            <a:r>
              <a:rPr lang="es-ES" dirty="0" smtClean="0"/>
              <a:t> </a:t>
            </a:r>
            <a:r>
              <a:rPr lang="es-ES" dirty="0" err="1" smtClean="0"/>
              <a:t>criterion</a:t>
            </a:r>
            <a:endParaRPr lang="es-ES" dirty="0" smtClean="0"/>
          </a:p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 smtClean="0"/>
              <a:t>nearestneighbour</a:t>
            </a:r>
            <a:r>
              <a:rPr lang="es-ES" dirty="0" smtClean="0"/>
              <a:t> </a:t>
            </a:r>
            <a:r>
              <a:rPr lang="en-US" dirty="0" smtClean="0"/>
              <a:t>distance </a:t>
            </a:r>
            <a:r>
              <a:rPr lang="es-ES" i="1" dirty="0" smtClean="0"/>
              <a:t>d(xi</a:t>
            </a:r>
            <a:r>
              <a:rPr lang="es-ES" i="1" dirty="0"/>
              <a:t>, </a:t>
            </a:r>
            <a:r>
              <a:rPr lang="es-ES" i="1" dirty="0" err="1"/>
              <a:t>xj</a:t>
            </a:r>
            <a:r>
              <a:rPr lang="es-ES" i="1" dirty="0"/>
              <a:t>)</a:t>
            </a:r>
            <a:r>
              <a:rPr lang="en-US" dirty="0" smtClean="0"/>
              <a:t> (Hamming distance) of </a:t>
            </a:r>
            <a:r>
              <a:rPr lang="en-US" dirty="0"/>
              <a:t>a sample 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to a set of examples </a:t>
            </a:r>
            <a:r>
              <a:rPr lang="en-US" i="1" dirty="0"/>
              <a:t>S </a:t>
            </a:r>
            <a:r>
              <a:rPr lang="en-US" dirty="0"/>
              <a:t>is defined as: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726949"/>
            <a:ext cx="43910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17255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fr-FR" dirty="0"/>
              <a:t>Event </a:t>
            </a:r>
            <a:r>
              <a:rPr lang="fr-FR" dirty="0" err="1"/>
              <a:t>Covering</a:t>
            </a:r>
            <a:r>
              <a:rPr lang="fr-FR" dirty="0"/>
              <a:t> (EC)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 </a:t>
            </a:r>
            <a:r>
              <a:rPr lang="en-US" i="1" dirty="0"/>
              <a:t>C </a:t>
            </a:r>
            <a:r>
              <a:rPr lang="en-US" dirty="0"/>
              <a:t>be a set of examples forming a simple </a:t>
            </a:r>
            <a:r>
              <a:rPr lang="en-US" dirty="0" smtClean="0"/>
              <a:t>cluster. We </a:t>
            </a:r>
            <a:r>
              <a:rPr lang="en-US" dirty="0"/>
              <a:t>define the maximum within-cluster nearest-</a:t>
            </a:r>
            <a:r>
              <a:rPr lang="en-US" dirty="0" err="1"/>
              <a:t>neighbour</a:t>
            </a:r>
            <a:r>
              <a:rPr lang="en-US" dirty="0"/>
              <a:t> distance </a:t>
            </a:r>
            <a:r>
              <a:rPr lang="en-US" dirty="0" smtClean="0"/>
              <a:t>as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 smtClean="0"/>
              <a:t>smaller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i="1" dirty="0"/>
              <a:t>D</a:t>
            </a:r>
            <a:r>
              <a:rPr lang="es-ES" baseline="30000" dirty="0" smtClean="0"/>
              <a:t>∗</a:t>
            </a:r>
            <a:r>
              <a:rPr lang="en-US" i="1" baseline="-25000" dirty="0" smtClean="0"/>
              <a:t>c</a:t>
            </a:r>
            <a:r>
              <a:rPr lang="en-US" i="1" dirty="0" smtClean="0"/>
              <a:t> </a:t>
            </a:r>
            <a:r>
              <a:rPr lang="en-US" dirty="0"/>
              <a:t>, the </a:t>
            </a:r>
            <a:r>
              <a:rPr lang="en-US" dirty="0" smtClean="0"/>
              <a:t>denser the cluster.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9" y="3356992"/>
            <a:ext cx="33051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92596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fr-FR" dirty="0"/>
              <a:t>Event </a:t>
            </a:r>
            <a:r>
              <a:rPr lang="fr-FR" dirty="0" err="1"/>
              <a:t>Covering</a:t>
            </a:r>
            <a:r>
              <a:rPr lang="fr-FR" dirty="0"/>
              <a:t> (EC)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Using a mean probability criterion to select a similar subset of examples, t</a:t>
            </a:r>
            <a:r>
              <a:rPr lang="es-ES" dirty="0"/>
              <a:t>he </a:t>
            </a:r>
            <a:r>
              <a:rPr lang="en-US" dirty="0"/>
              <a:t>isolated samples can be easily detected by observing the wide gaps in the nearest </a:t>
            </a:r>
            <a:r>
              <a:rPr lang="en-US" dirty="0" err="1"/>
              <a:t>neighbour</a:t>
            </a:r>
            <a:r>
              <a:rPr lang="en-US" dirty="0"/>
              <a:t> </a:t>
            </a:r>
            <a:r>
              <a:rPr lang="es-ES" dirty="0" err="1"/>
              <a:t>distance</a:t>
            </a:r>
            <a:r>
              <a:rPr lang="es-ES" dirty="0"/>
              <a:t> </a:t>
            </a:r>
            <a:r>
              <a:rPr lang="es-ES" dirty="0" err="1"/>
              <a:t>space</a:t>
            </a:r>
            <a:endParaRPr lang="es-ES" dirty="0"/>
          </a:p>
          <a:p>
            <a:pPr marL="571500" indent="-514350"/>
            <a:r>
              <a:rPr lang="en-US" dirty="0"/>
              <a:t>An estimation of </a:t>
            </a:r>
            <a:r>
              <a:rPr lang="en-US" i="1" dirty="0"/>
              <a:t>P(x) </a:t>
            </a:r>
            <a:r>
              <a:rPr lang="en-US" dirty="0"/>
              <a:t>known as the </a:t>
            </a:r>
            <a:r>
              <a:rPr lang="en-US" i="1" dirty="0"/>
              <a:t>dependence tree product approximation </a:t>
            </a:r>
            <a:r>
              <a:rPr lang="en-US" dirty="0"/>
              <a:t>can </a:t>
            </a:r>
            <a:r>
              <a:rPr lang="en-US" dirty="0" smtClean="0"/>
              <a:t>be </a:t>
            </a:r>
            <a:r>
              <a:rPr lang="es-ES" dirty="0" err="1"/>
              <a:t>expressed</a:t>
            </a:r>
            <a:r>
              <a:rPr lang="es-ES" dirty="0"/>
              <a:t> as:</a:t>
            </a: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725144"/>
            <a:ext cx="53149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257159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fr-FR" dirty="0"/>
              <a:t>Event </a:t>
            </a:r>
            <a:r>
              <a:rPr lang="fr-FR" dirty="0" err="1"/>
              <a:t>Covering</a:t>
            </a:r>
            <a:r>
              <a:rPr lang="fr-FR" dirty="0"/>
              <a:t> (EC)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probability defined above is known to be the best second-order approximation </a:t>
            </a:r>
            <a:r>
              <a:rPr lang="en-US" dirty="0" smtClean="0"/>
              <a:t>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/>
              <a:t>high-order</a:t>
            </a:r>
            <a:r>
              <a:rPr lang="es-ES" dirty="0"/>
              <a:t> </a:t>
            </a:r>
            <a:r>
              <a:rPr lang="es-ES" dirty="0" err="1"/>
              <a:t>probability</a:t>
            </a:r>
            <a:r>
              <a:rPr lang="es-ES" dirty="0"/>
              <a:t> </a:t>
            </a:r>
            <a:r>
              <a:rPr lang="es-ES" dirty="0" err="1" smtClean="0"/>
              <a:t>distribution</a:t>
            </a:r>
            <a:endParaRPr lang="es-ES" dirty="0" smtClean="0"/>
          </a:p>
          <a:p>
            <a:r>
              <a:rPr lang="en-US" dirty="0"/>
              <a:t>Then corresponding to each </a:t>
            </a:r>
            <a:r>
              <a:rPr lang="en-US" i="1" dirty="0"/>
              <a:t>x </a:t>
            </a:r>
            <a:r>
              <a:rPr lang="en-US" dirty="0"/>
              <a:t>in the </a:t>
            </a:r>
            <a:r>
              <a:rPr lang="en-US" dirty="0" smtClean="0"/>
              <a:t>ensemble, a </a:t>
            </a:r>
            <a:r>
              <a:rPr lang="en-US" dirty="0"/>
              <a:t>probability </a:t>
            </a:r>
            <a:r>
              <a:rPr lang="en-US" i="1" dirty="0"/>
              <a:t>P(x) </a:t>
            </a:r>
            <a:r>
              <a:rPr lang="en-US" dirty="0"/>
              <a:t>can be </a:t>
            </a:r>
            <a:r>
              <a:rPr lang="en-US" dirty="0" smtClean="0"/>
              <a:t>estimated</a:t>
            </a:r>
          </a:p>
          <a:p>
            <a:r>
              <a:rPr lang="en-US" dirty="0"/>
              <a:t>In general, it is more likely for samples of relatively high probability to </a:t>
            </a:r>
            <a:r>
              <a:rPr lang="en-US" dirty="0" smtClean="0"/>
              <a:t>form </a:t>
            </a:r>
            <a:r>
              <a:rPr lang="es-ES" dirty="0" err="1" smtClean="0"/>
              <a:t>clusters</a:t>
            </a:r>
            <a:endParaRPr lang="es-ES" dirty="0" smtClean="0"/>
          </a:p>
          <a:p>
            <a:r>
              <a:rPr lang="en-US" dirty="0"/>
              <a:t>By introducing the mean probability below, samples can be divided </a:t>
            </a:r>
            <a:r>
              <a:rPr lang="en-US" dirty="0" smtClean="0"/>
              <a:t>into two </a:t>
            </a:r>
            <a:r>
              <a:rPr lang="en-US" dirty="0"/>
              <a:t>subsets: those above the mean and those </a:t>
            </a:r>
            <a:r>
              <a:rPr lang="en-US" dirty="0" smtClean="0"/>
              <a:t>below</a:t>
            </a:r>
          </a:p>
          <a:p>
            <a:pPr lvl="1"/>
            <a:r>
              <a:rPr lang="en-US" dirty="0"/>
              <a:t>Samples above the mean </a:t>
            </a:r>
            <a:r>
              <a:rPr lang="en-US" dirty="0" smtClean="0"/>
              <a:t>will be </a:t>
            </a:r>
            <a:r>
              <a:rPr lang="en-US" dirty="0"/>
              <a:t>considered first for cluster initiation.</a:t>
            </a:r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337" y="5661248"/>
            <a:ext cx="298132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33944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fr-FR" dirty="0"/>
              <a:t>Event </a:t>
            </a:r>
            <a:r>
              <a:rPr lang="fr-FR" dirty="0" err="1"/>
              <a:t>Covering</a:t>
            </a:r>
            <a:r>
              <a:rPr lang="fr-FR" dirty="0"/>
              <a:t> (EC)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distance is considered for cluster initiation, we can use the following </a:t>
            </a:r>
            <a:r>
              <a:rPr lang="en-US" dirty="0" smtClean="0"/>
              <a:t>criteria in </a:t>
            </a:r>
            <a:r>
              <a:rPr lang="en-US" dirty="0"/>
              <a:t>assigning a sample </a:t>
            </a:r>
            <a:r>
              <a:rPr lang="en-US" i="1" dirty="0"/>
              <a:t>x </a:t>
            </a:r>
            <a:r>
              <a:rPr lang="en-US" dirty="0"/>
              <a:t>to a cluster</a:t>
            </a:r>
            <a:r>
              <a:rPr lang="en-US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If there </a:t>
            </a:r>
            <a:r>
              <a:rPr lang="en-US" dirty="0" smtClean="0"/>
              <a:t>exists more </a:t>
            </a:r>
            <a:r>
              <a:rPr lang="en-US" dirty="0"/>
              <a:t>than one cluster, </a:t>
            </a:r>
            <a:r>
              <a:rPr lang="en-US" dirty="0" smtClean="0"/>
              <a:t>say </a:t>
            </a:r>
            <a:r>
              <a:rPr lang="en-US" i="1" dirty="0" err="1" smtClean="0"/>
              <a:t>C</a:t>
            </a:r>
            <a:r>
              <a:rPr lang="en-US" sz="400" i="1" dirty="0" err="1" smtClean="0"/>
              <a:t>k</a:t>
            </a:r>
            <a:r>
              <a:rPr lang="en-US" sz="400" i="1" dirty="0" smtClean="0"/>
              <a:t> </a:t>
            </a:r>
            <a:r>
              <a:rPr lang="en-US" dirty="0"/>
              <a:t>|</a:t>
            </a:r>
            <a:r>
              <a:rPr lang="en-US" i="1" dirty="0"/>
              <a:t>k </a:t>
            </a:r>
            <a:r>
              <a:rPr lang="en-US" dirty="0"/>
              <a:t>= 1</a:t>
            </a:r>
            <a:r>
              <a:rPr lang="en-US" i="1" dirty="0"/>
              <a:t>, </a:t>
            </a:r>
            <a:r>
              <a:rPr lang="en-US" dirty="0"/>
              <a:t>2</a:t>
            </a:r>
            <a:r>
              <a:rPr lang="en-US" i="1" dirty="0"/>
              <a:t>, . . .</a:t>
            </a:r>
            <a:r>
              <a:rPr lang="en-US" dirty="0"/>
              <a:t>, such </a:t>
            </a:r>
            <a:r>
              <a:rPr lang="en-US" dirty="0" smtClean="0"/>
              <a:t>that </a:t>
            </a:r>
            <a:r>
              <a:rPr lang="en-US" i="1" dirty="0" smtClean="0"/>
              <a:t>D(</a:t>
            </a:r>
            <a:r>
              <a:rPr lang="en-US" i="1" dirty="0" err="1" smtClean="0"/>
              <a:t>x,C</a:t>
            </a:r>
            <a:r>
              <a:rPr lang="en-US" sz="400" i="1" dirty="0" err="1" smtClean="0"/>
              <a:t>k</a:t>
            </a:r>
            <a:r>
              <a:rPr lang="en-US" i="1" dirty="0"/>
              <a:t>) </a:t>
            </a:r>
            <a:r>
              <a:rPr lang="en-US" dirty="0"/>
              <a:t>≤ </a:t>
            </a:r>
            <a:r>
              <a:rPr lang="en-US" i="1" dirty="0"/>
              <a:t>D</a:t>
            </a:r>
            <a:r>
              <a:rPr lang="en-US" sz="400" dirty="0" smtClean="0"/>
              <a:t>∗   </a:t>
            </a:r>
            <a:r>
              <a:rPr lang="en-US" dirty="0" smtClean="0"/>
              <a:t>for </a:t>
            </a:r>
            <a:r>
              <a:rPr lang="en-US" dirty="0"/>
              <a:t>all </a:t>
            </a:r>
            <a:r>
              <a:rPr lang="en-US" i="1" dirty="0"/>
              <a:t>k</a:t>
            </a:r>
            <a:r>
              <a:rPr lang="en-US" dirty="0"/>
              <a:t>, then all these clusters can be merged together</a:t>
            </a:r>
            <a:r>
              <a:rPr lang="en-US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If exactly one cluster </a:t>
            </a:r>
            <a:r>
              <a:rPr lang="en-US" i="1" dirty="0" err="1"/>
              <a:t>C</a:t>
            </a:r>
            <a:r>
              <a:rPr lang="en-US" i="1" baseline="-25000" dirty="0" err="1"/>
              <a:t>k</a:t>
            </a:r>
            <a:r>
              <a:rPr lang="en-US" i="1" dirty="0"/>
              <a:t> </a:t>
            </a:r>
            <a:r>
              <a:rPr lang="en-US" dirty="0"/>
              <a:t>exists, such that </a:t>
            </a:r>
            <a:r>
              <a:rPr lang="en-US" i="1" dirty="0"/>
              <a:t>D(</a:t>
            </a:r>
            <a:r>
              <a:rPr lang="en-US" i="1" dirty="0" err="1"/>
              <a:t>x,C</a:t>
            </a:r>
            <a:r>
              <a:rPr lang="en-US" i="1" baseline="-25000" dirty="0" err="1"/>
              <a:t>k</a:t>
            </a:r>
            <a:r>
              <a:rPr lang="en-US" i="1" dirty="0"/>
              <a:t>) </a:t>
            </a:r>
            <a:r>
              <a:rPr lang="en-US" dirty="0"/>
              <a:t>≤ </a:t>
            </a:r>
            <a:r>
              <a:rPr lang="en-US" i="1" dirty="0"/>
              <a:t>D</a:t>
            </a:r>
            <a:r>
              <a:rPr lang="en-US" dirty="0"/>
              <a:t>∗, then </a:t>
            </a:r>
            <a:r>
              <a:rPr lang="en-US" i="1" dirty="0"/>
              <a:t>x </a:t>
            </a:r>
            <a:r>
              <a:rPr lang="en-US" dirty="0"/>
              <a:t>can be </a:t>
            </a:r>
            <a:r>
              <a:rPr lang="en-US" dirty="0" smtClean="0"/>
              <a:t>grouped </a:t>
            </a:r>
            <a:r>
              <a:rPr lang="es-ES" dirty="0" err="1" smtClean="0"/>
              <a:t>into</a:t>
            </a:r>
            <a:r>
              <a:rPr lang="es-ES" dirty="0" smtClean="0"/>
              <a:t> </a:t>
            </a:r>
            <a:r>
              <a:rPr lang="es-ES" i="1" dirty="0" err="1" smtClean="0"/>
              <a:t>C</a:t>
            </a:r>
            <a:r>
              <a:rPr lang="es-ES" i="1" baseline="-25000" dirty="0" err="1" smtClean="0"/>
              <a:t>k</a:t>
            </a:r>
            <a:r>
              <a:rPr lang="es-ES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i="1" dirty="0" smtClean="0"/>
              <a:t>D(</a:t>
            </a:r>
            <a:r>
              <a:rPr lang="en-US" i="1" dirty="0" err="1" smtClean="0"/>
              <a:t>x,C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 </a:t>
            </a:r>
            <a:r>
              <a:rPr lang="en-US" i="1" dirty="0"/>
              <a:t>&gt; D</a:t>
            </a:r>
            <a:r>
              <a:rPr lang="en-US" dirty="0"/>
              <a:t>∗ for all clusters </a:t>
            </a:r>
            <a:r>
              <a:rPr lang="en-US" i="1" dirty="0" err="1"/>
              <a:t>C</a:t>
            </a:r>
            <a:r>
              <a:rPr lang="en-US" i="1" baseline="-25000" dirty="0" err="1"/>
              <a:t>k</a:t>
            </a:r>
            <a:r>
              <a:rPr lang="en-US" i="1" dirty="0"/>
              <a:t> </a:t>
            </a:r>
            <a:r>
              <a:rPr lang="en-US" dirty="0"/>
              <a:t>, then </a:t>
            </a:r>
            <a:r>
              <a:rPr lang="en-US" i="1" dirty="0"/>
              <a:t>x </a:t>
            </a:r>
            <a:r>
              <a:rPr lang="en-US" dirty="0"/>
              <a:t>may not belong to any cluster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09934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fr-FR" dirty="0" err="1"/>
              <a:t>Singular</a:t>
            </a:r>
            <a:r>
              <a:rPr lang="fr-FR" dirty="0"/>
              <a:t> Value </a:t>
            </a:r>
            <a:r>
              <a:rPr lang="fr-FR" dirty="0" err="1"/>
              <a:t>Decomposition</a:t>
            </a:r>
            <a:r>
              <a:rPr lang="fr-FR" dirty="0"/>
              <a:t> Imputation (SVDI)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this method, we employ singular value </a:t>
            </a:r>
            <a:r>
              <a:rPr lang="en-US" dirty="0" smtClean="0"/>
              <a:t>decomposition </a:t>
            </a:r>
            <a:r>
              <a:rPr lang="en-US" dirty="0"/>
              <a:t>to obtain a set </a:t>
            </a:r>
            <a:r>
              <a:rPr lang="en-US" dirty="0" smtClean="0"/>
              <a:t>of mutually </a:t>
            </a:r>
            <a:r>
              <a:rPr lang="en-US" dirty="0"/>
              <a:t>orthogonal expression patterns that can be linearly combined to </a:t>
            </a:r>
            <a:r>
              <a:rPr lang="en-US" dirty="0" smtClean="0"/>
              <a:t>approximate the </a:t>
            </a:r>
            <a:r>
              <a:rPr lang="en-US" dirty="0"/>
              <a:t>values of all attributes in the data </a:t>
            </a:r>
            <a:r>
              <a:rPr lang="en-US" dirty="0" smtClean="0"/>
              <a:t>set</a:t>
            </a:r>
          </a:p>
          <a:p>
            <a:r>
              <a:rPr lang="en-US" dirty="0"/>
              <a:t>These patterns, which in </a:t>
            </a:r>
            <a:r>
              <a:rPr lang="en-US" dirty="0" smtClean="0"/>
              <a:t>this case </a:t>
            </a:r>
            <a:r>
              <a:rPr lang="en-US" dirty="0"/>
              <a:t>are identical to the principle components of the data values’ matrix, are </a:t>
            </a:r>
            <a:r>
              <a:rPr lang="en-US" dirty="0" smtClean="0"/>
              <a:t>further </a:t>
            </a:r>
            <a:r>
              <a:rPr lang="es-ES" dirty="0" err="1" smtClean="0"/>
              <a:t>referred</a:t>
            </a:r>
            <a:r>
              <a:rPr lang="es-ES" dirty="0" smtClean="0"/>
              <a:t> </a:t>
            </a:r>
            <a:r>
              <a:rPr lang="es-ES" dirty="0"/>
              <a:t>to as </a:t>
            </a:r>
            <a:r>
              <a:rPr lang="es-ES" dirty="0" err="1"/>
              <a:t>eigenvalues</a:t>
            </a:r>
            <a:endParaRPr lang="es-E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805264"/>
            <a:ext cx="39719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1298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fr-FR" dirty="0" err="1"/>
              <a:t>Singular</a:t>
            </a:r>
            <a:r>
              <a:rPr lang="fr-FR" dirty="0"/>
              <a:t> Value </a:t>
            </a:r>
            <a:r>
              <a:rPr lang="fr-FR" dirty="0" err="1"/>
              <a:t>Decomposition</a:t>
            </a:r>
            <a:r>
              <a:rPr lang="fr-FR" dirty="0"/>
              <a:t> Imputation (SVDI)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Matrix </a:t>
            </a:r>
            <a:r>
              <a:rPr lang="en-US" i="1" dirty="0"/>
              <a:t>V</a:t>
            </a:r>
            <a:r>
              <a:rPr lang="en-US" i="1" baseline="30000" dirty="0"/>
              <a:t>T</a:t>
            </a:r>
            <a:r>
              <a:rPr lang="en-US" i="1" dirty="0"/>
              <a:t> </a:t>
            </a:r>
            <a:r>
              <a:rPr lang="en-US" dirty="0"/>
              <a:t>now contains eigenvalues, whose contribution to the expression in </a:t>
            </a:r>
            <a:r>
              <a:rPr lang="en-US" dirty="0" smtClean="0"/>
              <a:t>the </a:t>
            </a:r>
            <a:r>
              <a:rPr lang="en-US" dirty="0" err="1" smtClean="0"/>
              <a:t>eigenspace</a:t>
            </a:r>
            <a:r>
              <a:rPr lang="en-US" dirty="0" smtClean="0"/>
              <a:t> </a:t>
            </a:r>
            <a:r>
              <a:rPr lang="en-US" dirty="0"/>
              <a:t>is quantified by corresponding eigenvalues on the diagonal of matrix </a:t>
            </a:r>
            <a:r>
              <a:rPr lang="en-US" dirty="0" smtClean="0"/>
              <a:t>Σ</a:t>
            </a:r>
          </a:p>
          <a:p>
            <a:r>
              <a:rPr lang="en-US" dirty="0"/>
              <a:t>We then identify the most significant eigenvalues by sorting the eigenvalues based </a:t>
            </a:r>
            <a:r>
              <a:rPr lang="en-US" dirty="0" smtClean="0"/>
              <a:t>on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/>
              <a:t>corresponding</a:t>
            </a:r>
            <a:r>
              <a:rPr lang="es-ES" dirty="0"/>
              <a:t> </a:t>
            </a:r>
            <a:r>
              <a:rPr lang="es-ES" dirty="0" err="1" smtClean="0"/>
              <a:t>eigenvalue</a:t>
            </a:r>
            <a:endParaRPr lang="es-ES" dirty="0" smtClean="0"/>
          </a:p>
          <a:p>
            <a:pPr lvl="1"/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exact</a:t>
            </a:r>
            <a:r>
              <a:rPr lang="es-ES" dirty="0"/>
              <a:t> </a:t>
            </a:r>
            <a:r>
              <a:rPr lang="es-ES" dirty="0" err="1" smtClean="0"/>
              <a:t>fraction</a:t>
            </a:r>
            <a:r>
              <a:rPr lang="es-ES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eigenvalues best for estimation needs to be determined empirically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062259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fr-FR" dirty="0" err="1"/>
              <a:t>Singular</a:t>
            </a:r>
            <a:r>
              <a:rPr lang="fr-FR" dirty="0"/>
              <a:t> Value </a:t>
            </a:r>
            <a:r>
              <a:rPr lang="fr-FR" dirty="0" err="1"/>
              <a:t>Decomposition</a:t>
            </a:r>
            <a:r>
              <a:rPr lang="fr-FR" dirty="0"/>
              <a:t> Imputation (SVDI)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Once </a:t>
            </a:r>
            <a:r>
              <a:rPr lang="en-US" i="1" dirty="0"/>
              <a:t>k </a:t>
            </a:r>
            <a:r>
              <a:rPr lang="en-US" dirty="0"/>
              <a:t>most significant eigenvalues from </a:t>
            </a:r>
            <a:r>
              <a:rPr lang="en-US" i="1" dirty="0"/>
              <a:t>V</a:t>
            </a:r>
            <a:r>
              <a:rPr lang="en-US" i="1" baseline="30000" dirty="0"/>
              <a:t>T</a:t>
            </a:r>
            <a:r>
              <a:rPr lang="en-US" i="1" dirty="0"/>
              <a:t> </a:t>
            </a:r>
            <a:r>
              <a:rPr lang="en-US" dirty="0"/>
              <a:t>are selected, we estimate a MV </a:t>
            </a:r>
            <a:r>
              <a:rPr lang="en-US" i="1" dirty="0"/>
              <a:t>j </a:t>
            </a:r>
            <a:r>
              <a:rPr lang="en-US" dirty="0" smtClean="0"/>
              <a:t>in example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by first regressing this attribute value against the </a:t>
            </a:r>
            <a:r>
              <a:rPr lang="en-US" i="1" dirty="0"/>
              <a:t>k </a:t>
            </a:r>
            <a:r>
              <a:rPr lang="en-US" dirty="0"/>
              <a:t>eigenvalues and </a:t>
            </a:r>
            <a:r>
              <a:rPr lang="en-US" dirty="0" smtClean="0"/>
              <a:t>then use </a:t>
            </a:r>
            <a:r>
              <a:rPr lang="en-US" dirty="0"/>
              <a:t>the coefficients of the regression to reconstruct </a:t>
            </a:r>
            <a:r>
              <a:rPr lang="en-US" i="1" dirty="0"/>
              <a:t>j </a:t>
            </a:r>
            <a:r>
              <a:rPr lang="en-US" dirty="0"/>
              <a:t>from a linear combination of </a:t>
            </a:r>
            <a:r>
              <a:rPr lang="en-US" dirty="0" smtClean="0"/>
              <a:t>the </a:t>
            </a:r>
            <a:r>
              <a:rPr lang="es-ES" i="1" dirty="0" smtClean="0"/>
              <a:t>k </a:t>
            </a:r>
            <a:r>
              <a:rPr lang="es-ES" dirty="0" err="1" smtClean="0"/>
              <a:t>eigenvalues</a:t>
            </a:r>
            <a:endParaRPr lang="es-ES" dirty="0" smtClean="0"/>
          </a:p>
          <a:p>
            <a:pPr lvl="1"/>
            <a:r>
              <a:rPr lang="en-US" dirty="0"/>
              <a:t>The </a:t>
            </a:r>
            <a:r>
              <a:rPr lang="en-US" i="1" dirty="0" err="1"/>
              <a:t>j</a:t>
            </a:r>
            <a:r>
              <a:rPr lang="en-US" dirty="0" err="1"/>
              <a:t>th</a:t>
            </a:r>
            <a:r>
              <a:rPr lang="en-US" dirty="0"/>
              <a:t> value of example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and the </a:t>
            </a:r>
            <a:r>
              <a:rPr lang="en-US" i="1" dirty="0" err="1"/>
              <a:t>j</a:t>
            </a:r>
            <a:r>
              <a:rPr lang="en-US" dirty="0" err="1"/>
              <a:t>th</a:t>
            </a:r>
            <a:r>
              <a:rPr lang="en-US" dirty="0"/>
              <a:t> values of the </a:t>
            </a:r>
            <a:r>
              <a:rPr lang="en-US" i="1" dirty="0"/>
              <a:t>k </a:t>
            </a:r>
            <a:r>
              <a:rPr lang="en-US" dirty="0"/>
              <a:t>eigenvalues </a:t>
            </a:r>
            <a:r>
              <a:rPr lang="en-US" dirty="0" smtClean="0"/>
              <a:t>are not </a:t>
            </a:r>
            <a:r>
              <a:rPr lang="en-US" dirty="0"/>
              <a:t>used in determining these regression coefficients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3928986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fr-FR" dirty="0" err="1"/>
              <a:t>Singular</a:t>
            </a:r>
            <a:r>
              <a:rPr lang="fr-FR" dirty="0"/>
              <a:t> Value </a:t>
            </a:r>
            <a:r>
              <a:rPr lang="fr-FR" dirty="0" err="1"/>
              <a:t>Decomposition</a:t>
            </a:r>
            <a:r>
              <a:rPr lang="fr-FR" dirty="0"/>
              <a:t> Imputation (SVDI)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should be noted that </a:t>
            </a:r>
            <a:r>
              <a:rPr lang="en-US" dirty="0" smtClean="0"/>
              <a:t>SVD can </a:t>
            </a:r>
            <a:r>
              <a:rPr lang="en-US" dirty="0"/>
              <a:t>only be performed on complete </a:t>
            </a:r>
            <a:r>
              <a:rPr lang="en-US" dirty="0" smtClean="0"/>
              <a:t>matrices</a:t>
            </a:r>
            <a:endParaRPr lang="en-US" dirty="0"/>
          </a:p>
          <a:p>
            <a:r>
              <a:rPr lang="es-ES" dirty="0" smtClean="0"/>
              <a:t>A </a:t>
            </a:r>
            <a:r>
              <a:rPr lang="es-ES" dirty="0" err="1" smtClean="0"/>
              <a:t>good</a:t>
            </a:r>
            <a:r>
              <a:rPr lang="es-ES" dirty="0" smtClean="0"/>
              <a:t> </a:t>
            </a:r>
            <a:r>
              <a:rPr lang="es-ES" dirty="0" err="1" smtClean="0"/>
              <a:t>approximation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to </a:t>
            </a:r>
            <a:r>
              <a:rPr lang="es-ES" dirty="0" err="1" smtClean="0"/>
              <a:t>first</a:t>
            </a:r>
            <a:r>
              <a:rPr lang="es-ES" dirty="0" smtClean="0"/>
              <a:t> </a:t>
            </a:r>
            <a:r>
              <a:rPr lang="es-ES" dirty="0" err="1" smtClean="0"/>
              <a:t>apply</a:t>
            </a:r>
            <a:r>
              <a:rPr lang="es-ES" dirty="0" smtClean="0"/>
              <a:t> EM to complete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matrix</a:t>
            </a:r>
            <a:r>
              <a:rPr lang="es-ES" dirty="0" smtClean="0"/>
              <a:t> in </a:t>
            </a:r>
            <a:r>
              <a:rPr lang="es-ES" dirty="0" err="1" smtClean="0"/>
              <a:t>order</a:t>
            </a:r>
            <a:r>
              <a:rPr lang="es-ES" dirty="0" smtClean="0"/>
              <a:t> to </a:t>
            </a:r>
            <a:r>
              <a:rPr lang="es-ES" dirty="0" err="1" smtClean="0"/>
              <a:t>obtain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eigenvectors</a:t>
            </a:r>
            <a:r>
              <a:rPr lang="es-ES" dirty="0" smtClean="0"/>
              <a:t> and </a:t>
            </a:r>
            <a:r>
              <a:rPr lang="es-ES" dirty="0" err="1" smtClean="0"/>
              <a:t>eigenvalues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7169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Assumptions and Missing Data </a:t>
            </a:r>
            <a:r>
              <a:rPr lang="en-US" dirty="0" smtClean="0"/>
              <a:t>Mechanisms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 </a:t>
            </a:r>
            <a:r>
              <a:rPr lang="es-ES" dirty="0" err="1" smtClean="0"/>
              <a:t>most</a:t>
            </a:r>
            <a:r>
              <a:rPr lang="es-ES" dirty="0" smtClean="0"/>
              <a:t> </a:t>
            </a:r>
            <a:r>
              <a:rPr lang="es-ES" dirty="0" err="1" smtClean="0"/>
              <a:t>problems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data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arranged</a:t>
            </a:r>
            <a:r>
              <a:rPr lang="es-ES" dirty="0" smtClean="0"/>
              <a:t> in a rectangular data </a:t>
            </a:r>
            <a:r>
              <a:rPr lang="es-ES" dirty="0" err="1" smtClean="0"/>
              <a:t>matrix</a:t>
            </a:r>
            <a:r>
              <a:rPr lang="es-ES" dirty="0" smtClean="0"/>
              <a:t>, </a:t>
            </a:r>
            <a:r>
              <a:rPr lang="es-ES" dirty="0" err="1" smtClean="0"/>
              <a:t>where</a:t>
            </a:r>
            <a:r>
              <a:rPr lang="es-ES" dirty="0" smtClean="0"/>
              <a:t> </a:t>
            </a:r>
            <a:r>
              <a:rPr lang="es-ES" dirty="0" err="1" smtClean="0"/>
              <a:t>MVs</a:t>
            </a:r>
            <a:r>
              <a:rPr lang="es-ES" dirty="0" smtClean="0"/>
              <a:t> can </a:t>
            </a:r>
            <a:r>
              <a:rPr lang="es-ES" dirty="0" err="1" smtClean="0"/>
              <a:t>appear</a:t>
            </a:r>
            <a:r>
              <a:rPr lang="es-ES" dirty="0" smtClean="0"/>
              <a:t> as </a:t>
            </a:r>
            <a:r>
              <a:rPr lang="es-ES" dirty="0" err="1" smtClean="0"/>
              <a:t>shown</a:t>
            </a:r>
            <a:r>
              <a:rPr lang="es-ES" dirty="0" smtClean="0"/>
              <a:t> </a:t>
            </a:r>
            <a:r>
              <a:rPr lang="es-ES" dirty="0" err="1" smtClean="0"/>
              <a:t>next</a:t>
            </a:r>
            <a:r>
              <a:rPr lang="es-ES" dirty="0" smtClean="0"/>
              <a:t>: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052192"/>
            <a:ext cx="3461666" cy="3805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511655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/>
              <a:t>Local Least Squares Imputation (LLSI)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In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 smtClean="0"/>
              <a:t>method</a:t>
            </a:r>
            <a:r>
              <a:rPr lang="es-ES" dirty="0" smtClean="0"/>
              <a:t> </a:t>
            </a:r>
            <a:r>
              <a:rPr lang="en-US" dirty="0"/>
              <a:t>a target instance that has MVs is represented as </a:t>
            </a:r>
            <a:r>
              <a:rPr lang="en-US" dirty="0" smtClean="0"/>
              <a:t>a linear </a:t>
            </a:r>
            <a:r>
              <a:rPr lang="en-US" dirty="0"/>
              <a:t>combination of similar </a:t>
            </a:r>
            <a:r>
              <a:rPr lang="en-US" dirty="0" smtClean="0"/>
              <a:t>instances</a:t>
            </a:r>
          </a:p>
          <a:p>
            <a:endParaRPr lang="en-US" dirty="0" smtClean="0"/>
          </a:p>
          <a:p>
            <a:r>
              <a:rPr lang="en-US" dirty="0"/>
              <a:t>Rather than using all available instances </a:t>
            </a:r>
            <a:r>
              <a:rPr lang="en-US" dirty="0" smtClean="0"/>
              <a:t>in the </a:t>
            </a:r>
            <a:r>
              <a:rPr lang="en-US" dirty="0"/>
              <a:t>data, only similar instances based on a similarity measure are </a:t>
            </a:r>
            <a:r>
              <a:rPr lang="en-US" dirty="0" smtClean="0"/>
              <a:t>used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183301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/>
              <a:t>Local Least Squares Imputation (LLSI)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two steps in the </a:t>
            </a:r>
            <a:r>
              <a:rPr lang="en-US" dirty="0" smtClean="0"/>
              <a:t>LLSI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select </a:t>
            </a:r>
            <a:r>
              <a:rPr lang="en-US" i="1" dirty="0"/>
              <a:t>k </a:t>
            </a:r>
            <a:r>
              <a:rPr lang="en-US" dirty="0"/>
              <a:t>instances by the </a:t>
            </a:r>
            <a:r>
              <a:rPr lang="en-US" i="1" dirty="0" smtClean="0"/>
              <a:t>L</a:t>
            </a:r>
            <a:r>
              <a:rPr lang="en-US" baseline="-25000" dirty="0" smtClean="0"/>
              <a:t>2</a:t>
            </a:r>
            <a:r>
              <a:rPr lang="en-US" dirty="0" smtClean="0"/>
              <a:t>-norm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ES" dirty="0" err="1" smtClean="0"/>
              <a:t>Regression</a:t>
            </a:r>
            <a:r>
              <a:rPr lang="es-ES" dirty="0" smtClean="0"/>
              <a:t> and </a:t>
            </a:r>
            <a:r>
              <a:rPr lang="en-US" dirty="0" smtClean="0"/>
              <a:t>estimation</a:t>
            </a:r>
            <a:r>
              <a:rPr lang="en-US" dirty="0"/>
              <a:t>, regardless of how the </a:t>
            </a:r>
            <a:r>
              <a:rPr lang="en-US" i="1" dirty="0"/>
              <a:t>k </a:t>
            </a:r>
            <a:r>
              <a:rPr lang="en-US" dirty="0"/>
              <a:t>instances are </a:t>
            </a:r>
            <a:r>
              <a:rPr lang="en-US" dirty="0" smtClean="0"/>
              <a:t>selected</a:t>
            </a:r>
          </a:p>
          <a:p>
            <a:endParaRPr lang="es-ES" dirty="0" smtClean="0"/>
          </a:p>
          <a:p>
            <a:r>
              <a:rPr lang="es-ES" dirty="0" smtClean="0"/>
              <a:t>A </a:t>
            </a:r>
            <a:r>
              <a:rPr lang="es-ES" dirty="0" err="1"/>
              <a:t>heuristic</a:t>
            </a:r>
            <a:r>
              <a:rPr lang="es-ES" dirty="0"/>
              <a:t> </a:t>
            </a:r>
            <a:r>
              <a:rPr lang="es-ES" i="1" dirty="0"/>
              <a:t>k </a:t>
            </a:r>
            <a:r>
              <a:rPr lang="es-ES" dirty="0" err="1" smtClean="0"/>
              <a:t>parameter</a:t>
            </a:r>
            <a:r>
              <a:rPr lang="es-ES" dirty="0" smtClean="0"/>
              <a:t> </a:t>
            </a:r>
            <a:r>
              <a:rPr lang="en-US" dirty="0" smtClean="0"/>
              <a:t>selection </a:t>
            </a:r>
            <a:r>
              <a:rPr lang="en-US" dirty="0"/>
              <a:t>method is used by the </a:t>
            </a:r>
            <a:r>
              <a:rPr lang="en-US" dirty="0" smtClean="0"/>
              <a:t>authors based on Pearson’s correlation coefficient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447781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/>
              <a:t>Local Least Squares Imputation (LLSI)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suppose that </a:t>
            </a:r>
            <a:r>
              <a:rPr lang="en-US" i="1" dirty="0" smtClean="0"/>
              <a:t>w</a:t>
            </a:r>
            <a:r>
              <a:rPr lang="en-US" dirty="0" smtClean="0"/>
              <a:t> is the instance with the MV, after eliminating the attribute with such MV</a:t>
            </a:r>
          </a:p>
          <a:p>
            <a:r>
              <a:rPr lang="en-US" dirty="0" smtClean="0"/>
              <a:t>The </a:t>
            </a:r>
            <a:r>
              <a:rPr lang="en-US" i="1" dirty="0"/>
              <a:t>k </a:t>
            </a:r>
            <a:r>
              <a:rPr lang="en-US" dirty="0"/>
              <a:t>rows of the matrix </a:t>
            </a:r>
            <a:r>
              <a:rPr lang="en-US" i="1" dirty="0"/>
              <a:t>A </a:t>
            </a:r>
            <a:r>
              <a:rPr lang="en-US" dirty="0"/>
              <a:t>consist of the </a:t>
            </a:r>
            <a:r>
              <a:rPr lang="en-US" dirty="0" smtClean="0"/>
              <a:t>KNN </a:t>
            </a:r>
            <a:r>
              <a:rPr lang="es-ES" dirty="0" err="1" smtClean="0"/>
              <a:t>instances</a:t>
            </a:r>
            <a:r>
              <a:rPr lang="es-ES" dirty="0" smtClean="0"/>
              <a:t>, </a:t>
            </a:r>
            <a:r>
              <a:rPr lang="es-ES" dirty="0" err="1" smtClean="0"/>
              <a:t>without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attribute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missing</a:t>
            </a:r>
            <a:r>
              <a:rPr lang="es-ES" dirty="0" smtClean="0"/>
              <a:t> </a:t>
            </a:r>
            <a:r>
              <a:rPr lang="es-ES" dirty="0" err="1" smtClean="0"/>
              <a:t>values</a:t>
            </a:r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/>
              <a:t>least</a:t>
            </a:r>
            <a:r>
              <a:rPr lang="es-ES" dirty="0"/>
              <a:t> </a:t>
            </a:r>
            <a:r>
              <a:rPr lang="es-ES" dirty="0" err="1" smtClean="0"/>
              <a:t>squares</a:t>
            </a:r>
            <a:r>
              <a:rPr lang="es-ES" dirty="0" smtClean="0"/>
              <a:t> </a:t>
            </a:r>
            <a:r>
              <a:rPr lang="es-ES" dirty="0" err="1" smtClean="0"/>
              <a:t>problem</a:t>
            </a:r>
            <a:r>
              <a:rPr lang="es-ES" dirty="0" smtClean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formulated</a:t>
            </a:r>
            <a:r>
              <a:rPr lang="es-ES" dirty="0"/>
              <a:t> as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88" y="5661248"/>
            <a:ext cx="25622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76033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/>
              <a:t>Local Least Squares Imputation (LLSI)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Then, the MV </a:t>
            </a:r>
            <a:r>
              <a:rPr lang="en-US" i="1" dirty="0"/>
              <a:t>α </a:t>
            </a:r>
            <a:r>
              <a:rPr lang="en-US" dirty="0"/>
              <a:t>is estimated as a linear combination of first values of </a:t>
            </a:r>
            <a:r>
              <a:rPr lang="en-US" dirty="0" smtClean="0"/>
              <a:t>instances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i="1" dirty="0"/>
              <a:t>(A</a:t>
            </a:r>
            <a:r>
              <a:rPr lang="en-US" i="1" baseline="30000" dirty="0"/>
              <a:t>T</a:t>
            </a:r>
            <a:r>
              <a:rPr lang="en-US" i="1" dirty="0"/>
              <a:t> )</a:t>
            </a:r>
            <a:r>
              <a:rPr lang="en-US" dirty="0"/>
              <a:t>† is the pseudoinverse of </a:t>
            </a:r>
            <a:r>
              <a:rPr lang="en-US" i="1" dirty="0"/>
              <a:t>A</a:t>
            </a:r>
            <a:r>
              <a:rPr lang="en-US" i="1" baseline="30000" dirty="0"/>
              <a:t>T</a:t>
            </a:r>
            <a:endParaRPr lang="en-US" baseline="30000" dirty="0" smtClean="0"/>
          </a:p>
          <a:p>
            <a:endParaRPr lang="es-E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273" y="2793103"/>
            <a:ext cx="34194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422749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/>
              <a:t>Recent</a:t>
            </a:r>
            <a:r>
              <a:rPr lang="es-ES" dirty="0"/>
              <a:t> Machine </a:t>
            </a:r>
            <a:r>
              <a:rPr lang="es-ES" dirty="0" err="1"/>
              <a:t>Learning</a:t>
            </a:r>
            <a:r>
              <a:rPr lang="es-ES" dirty="0"/>
              <a:t> </a:t>
            </a:r>
            <a:r>
              <a:rPr lang="es-ES" dirty="0" err="1"/>
              <a:t>Approaches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There </a:t>
            </a:r>
            <a:r>
              <a:rPr lang="en-US" dirty="0"/>
              <a:t>is a great amount of </a:t>
            </a:r>
            <a:r>
              <a:rPr lang="en-US" dirty="0" smtClean="0"/>
              <a:t>journal publications </a:t>
            </a:r>
            <a:r>
              <a:rPr lang="en-US" dirty="0"/>
              <a:t>showing their application and particularization to real world </a:t>
            </a:r>
            <a:r>
              <a:rPr lang="en-US" dirty="0" smtClean="0"/>
              <a:t>problems</a:t>
            </a:r>
          </a:p>
          <a:p>
            <a:r>
              <a:rPr lang="en-US" dirty="0" smtClean="0"/>
              <a:t>They can be grouped by the paradigm in which they are based on:</a:t>
            </a:r>
          </a:p>
          <a:p>
            <a:pPr lvl="1"/>
            <a:r>
              <a:rPr lang="en-US" dirty="0" smtClean="0"/>
              <a:t>Clustering: </a:t>
            </a:r>
            <a:r>
              <a:rPr lang="es-ES" dirty="0"/>
              <a:t>MLP </a:t>
            </a:r>
            <a:r>
              <a:rPr lang="es-ES" dirty="0" err="1" smtClean="0"/>
              <a:t>hybrid</a:t>
            </a:r>
            <a:r>
              <a:rPr lang="es-ES" dirty="0" smtClean="0"/>
              <a:t>, </a:t>
            </a:r>
            <a:r>
              <a:rPr lang="es-ES" dirty="0"/>
              <a:t>LLS </a:t>
            </a:r>
            <a:r>
              <a:rPr lang="es-ES" dirty="0" err="1" smtClean="0"/>
              <a:t>based</a:t>
            </a:r>
            <a:r>
              <a:rPr lang="es-ES" dirty="0" smtClean="0"/>
              <a:t>, </a:t>
            </a:r>
            <a:r>
              <a:rPr lang="en-US" dirty="0"/>
              <a:t>Fuzzy c-means with SVR and </a:t>
            </a:r>
            <a:r>
              <a:rPr lang="en-US" dirty="0" smtClean="0"/>
              <a:t>GAs, </a:t>
            </a:r>
            <a:r>
              <a:rPr lang="es-ES" dirty="0" err="1"/>
              <a:t>Hierarchical</a:t>
            </a:r>
            <a:r>
              <a:rPr lang="es-ES" dirty="0"/>
              <a:t> </a:t>
            </a:r>
            <a:r>
              <a:rPr lang="es-ES" dirty="0" err="1" smtClean="0"/>
              <a:t>Clustering</a:t>
            </a:r>
            <a:r>
              <a:rPr lang="es-ES" dirty="0" smtClean="0"/>
              <a:t>, </a:t>
            </a:r>
            <a:r>
              <a:rPr lang="es-ES" dirty="0"/>
              <a:t>K2 </a:t>
            </a:r>
            <a:r>
              <a:rPr lang="es-ES" dirty="0" err="1" smtClean="0"/>
              <a:t>clustering</a:t>
            </a:r>
            <a:r>
              <a:rPr lang="es-ES" dirty="0" smtClean="0"/>
              <a:t>, </a:t>
            </a:r>
            <a:r>
              <a:rPr lang="es-ES" dirty="0" err="1"/>
              <a:t>Weighted</a:t>
            </a:r>
            <a:r>
              <a:rPr lang="es-ES" dirty="0"/>
              <a:t> </a:t>
            </a:r>
            <a:r>
              <a:rPr lang="es-ES" dirty="0" smtClean="0"/>
              <a:t>K-</a:t>
            </a:r>
            <a:r>
              <a:rPr lang="es-ES" dirty="0" err="1" smtClean="0"/>
              <a:t>means</a:t>
            </a:r>
            <a:r>
              <a:rPr lang="es-ES" dirty="0" smtClean="0"/>
              <a:t>, etc.</a:t>
            </a:r>
            <a:endParaRPr lang="en-US" dirty="0" smtClean="0"/>
          </a:p>
          <a:p>
            <a:pPr lvl="1"/>
            <a:r>
              <a:rPr lang="es-ES" i="1" dirty="0" err="1" smtClean="0"/>
              <a:t>ANNs</a:t>
            </a:r>
            <a:r>
              <a:rPr lang="es-ES" i="1" dirty="0" smtClean="0"/>
              <a:t>: </a:t>
            </a:r>
            <a:r>
              <a:rPr lang="es-ES" dirty="0"/>
              <a:t>RBFN </a:t>
            </a:r>
            <a:r>
              <a:rPr lang="es-ES" dirty="0" err="1" smtClean="0"/>
              <a:t>based</a:t>
            </a:r>
            <a:r>
              <a:rPr lang="es-ES" dirty="0" smtClean="0"/>
              <a:t>, </a:t>
            </a:r>
            <a:r>
              <a:rPr lang="es-ES" dirty="0"/>
              <a:t>Wavelet </a:t>
            </a:r>
            <a:r>
              <a:rPr lang="es-ES" dirty="0" err="1" smtClean="0"/>
              <a:t>ANNs</a:t>
            </a:r>
            <a:r>
              <a:rPr lang="es-ES" dirty="0" smtClean="0"/>
              <a:t>, MLP, </a:t>
            </a:r>
            <a:r>
              <a:rPr lang="es-ES" dirty="0" err="1"/>
              <a:t>ANNs</a:t>
            </a:r>
            <a:r>
              <a:rPr lang="es-ES" dirty="0"/>
              <a:t> </a:t>
            </a:r>
            <a:r>
              <a:rPr lang="es-ES" dirty="0" err="1" smtClean="0"/>
              <a:t>framework</a:t>
            </a:r>
            <a:r>
              <a:rPr lang="es-ES" dirty="0" smtClean="0"/>
              <a:t>, SOM, </a:t>
            </a:r>
            <a:endParaRPr lang="es-ES" i="1" dirty="0" smtClean="0"/>
          </a:p>
          <a:p>
            <a:pPr lvl="1"/>
            <a:r>
              <a:rPr lang="es-ES" i="1" dirty="0" err="1" smtClean="0"/>
              <a:t>Bayesian</a:t>
            </a:r>
            <a:r>
              <a:rPr lang="es-ES" i="1" dirty="0" smtClean="0"/>
              <a:t> </a:t>
            </a:r>
            <a:r>
              <a:rPr lang="es-ES" i="1" dirty="0" err="1" smtClean="0"/>
              <a:t>networks</a:t>
            </a:r>
            <a:r>
              <a:rPr lang="es-ES" i="1" dirty="0" smtClean="0"/>
              <a:t>: </a:t>
            </a:r>
            <a:r>
              <a:rPr lang="es-ES" dirty="0" err="1"/>
              <a:t>Dynamic</a:t>
            </a:r>
            <a:r>
              <a:rPr lang="es-ES" dirty="0"/>
              <a:t> </a:t>
            </a:r>
            <a:r>
              <a:rPr lang="es-ES" dirty="0" err="1"/>
              <a:t>bayesian</a:t>
            </a:r>
            <a:r>
              <a:rPr lang="es-ES" dirty="0"/>
              <a:t> </a:t>
            </a:r>
            <a:r>
              <a:rPr lang="es-ES" dirty="0" err="1" smtClean="0"/>
              <a:t>networks</a:t>
            </a:r>
            <a:r>
              <a:rPr lang="es-ES" dirty="0" smtClean="0"/>
              <a:t>, </a:t>
            </a:r>
            <a:r>
              <a:rPr lang="es-ES" dirty="0" err="1"/>
              <a:t>Bayesian</a:t>
            </a:r>
            <a:r>
              <a:rPr lang="es-ES" dirty="0"/>
              <a:t> </a:t>
            </a:r>
            <a:r>
              <a:rPr lang="es-ES" dirty="0" err="1"/>
              <a:t>networks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 smtClean="0"/>
              <a:t>weights</a:t>
            </a:r>
            <a:r>
              <a:rPr lang="es-ES" dirty="0" smtClean="0"/>
              <a:t>, </a:t>
            </a:r>
            <a:r>
              <a:rPr lang="es-ES" dirty="0"/>
              <a:t>Mixture-</a:t>
            </a:r>
            <a:r>
              <a:rPr lang="es-ES" dirty="0" err="1"/>
              <a:t>kernel</a:t>
            </a:r>
            <a:r>
              <a:rPr lang="es-ES" dirty="0"/>
              <a:t>-</a:t>
            </a:r>
            <a:r>
              <a:rPr lang="es-ES" dirty="0" err="1"/>
              <a:t>based</a:t>
            </a:r>
            <a:r>
              <a:rPr lang="es-ES" dirty="0"/>
              <a:t> </a:t>
            </a:r>
            <a:r>
              <a:rPr lang="es-ES" dirty="0" err="1"/>
              <a:t>iterative</a:t>
            </a:r>
            <a:r>
              <a:rPr lang="es-ES" dirty="0"/>
              <a:t> </a:t>
            </a:r>
            <a:r>
              <a:rPr lang="es-ES" dirty="0" err="1"/>
              <a:t>estimator</a:t>
            </a:r>
            <a:endParaRPr lang="es-ES" i="1" dirty="0" smtClean="0"/>
          </a:p>
          <a:p>
            <a:pPr lvl="1"/>
            <a:r>
              <a:rPr lang="es-ES" i="1" dirty="0" err="1"/>
              <a:t>Nearest</a:t>
            </a:r>
            <a:r>
              <a:rPr lang="es-ES" i="1" dirty="0"/>
              <a:t> </a:t>
            </a:r>
            <a:r>
              <a:rPr lang="es-ES" i="1" dirty="0" err="1" smtClean="0"/>
              <a:t>neighbors</a:t>
            </a:r>
            <a:r>
              <a:rPr lang="es-ES" i="1" dirty="0" smtClean="0"/>
              <a:t>: </a:t>
            </a:r>
            <a:r>
              <a:rPr lang="es-ES" dirty="0" err="1" smtClean="0"/>
              <a:t>ICkNNI</a:t>
            </a:r>
            <a:r>
              <a:rPr lang="es-ES" dirty="0" smtClean="0"/>
              <a:t>, </a:t>
            </a:r>
            <a:r>
              <a:rPr lang="es-ES" dirty="0" err="1"/>
              <a:t>Iterative</a:t>
            </a:r>
            <a:r>
              <a:rPr lang="es-ES" dirty="0"/>
              <a:t> </a:t>
            </a:r>
            <a:r>
              <a:rPr lang="es-ES" dirty="0" smtClean="0"/>
              <a:t>KNNI, </a:t>
            </a:r>
            <a:r>
              <a:rPr lang="es-ES" dirty="0" err="1" smtClean="0"/>
              <a:t>CGImpute</a:t>
            </a:r>
            <a:r>
              <a:rPr lang="es-ES" dirty="0" smtClean="0"/>
              <a:t>, </a:t>
            </a:r>
            <a:r>
              <a:rPr lang="es-ES" dirty="0" err="1"/>
              <a:t>Boostrap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maximum</a:t>
            </a:r>
            <a:r>
              <a:rPr lang="es-ES" dirty="0"/>
              <a:t> </a:t>
            </a:r>
            <a:r>
              <a:rPr lang="es-ES" dirty="0" err="1" smtClean="0"/>
              <a:t>likelihood</a:t>
            </a:r>
            <a:r>
              <a:rPr lang="es-ES" dirty="0" smtClean="0"/>
              <a:t>, </a:t>
            </a:r>
            <a:r>
              <a:rPr lang="es-ES" dirty="0" err="1"/>
              <a:t>kDMI</a:t>
            </a:r>
            <a:endParaRPr lang="es-ES" i="1" dirty="0" smtClean="0"/>
          </a:p>
          <a:p>
            <a:pPr lvl="1"/>
            <a:r>
              <a:rPr lang="es-ES" i="1" dirty="0" err="1" smtClean="0"/>
              <a:t>Ensembles</a:t>
            </a:r>
            <a:r>
              <a:rPr lang="es-ES" i="1" dirty="0" smtClean="0"/>
              <a:t>: </a:t>
            </a:r>
            <a:r>
              <a:rPr lang="es-ES" dirty="0" err="1"/>
              <a:t>Random</a:t>
            </a:r>
            <a:r>
              <a:rPr lang="es-ES" dirty="0"/>
              <a:t> </a:t>
            </a:r>
            <a:r>
              <a:rPr lang="es-ES" dirty="0" err="1" smtClean="0"/>
              <a:t>Forest</a:t>
            </a:r>
            <a:r>
              <a:rPr lang="es-ES" dirty="0" smtClean="0"/>
              <a:t>, </a:t>
            </a:r>
            <a:r>
              <a:rPr lang="es-ES" dirty="0" err="1"/>
              <a:t>Decision</a:t>
            </a:r>
            <a:r>
              <a:rPr lang="es-ES" dirty="0"/>
              <a:t> </a:t>
            </a:r>
            <a:r>
              <a:rPr lang="es-ES" dirty="0" err="1" smtClean="0"/>
              <a:t>forest</a:t>
            </a:r>
            <a:r>
              <a:rPr lang="es-ES" dirty="0" smtClean="0"/>
              <a:t>, </a:t>
            </a:r>
            <a:r>
              <a:rPr lang="en-US" dirty="0" smtClean="0"/>
              <a:t>GMDH</a:t>
            </a:r>
            <a:endParaRPr lang="es-ES" i="1" dirty="0" smtClean="0"/>
          </a:p>
          <a:p>
            <a:pPr lvl="1"/>
            <a:r>
              <a:rPr lang="es-ES" i="1" dirty="0" err="1"/>
              <a:t>Similarity</a:t>
            </a:r>
            <a:r>
              <a:rPr lang="es-ES" i="1" dirty="0"/>
              <a:t> and </a:t>
            </a:r>
            <a:r>
              <a:rPr lang="es-ES" i="1" dirty="0" err="1" smtClean="0"/>
              <a:t>correlation</a:t>
            </a:r>
            <a:r>
              <a:rPr lang="es-ES" i="1" dirty="0" smtClean="0"/>
              <a:t>: </a:t>
            </a:r>
            <a:r>
              <a:rPr lang="es-ES" dirty="0"/>
              <a:t>FIMUS</a:t>
            </a:r>
            <a:endParaRPr lang="es-ES" i="1" dirty="0" smtClean="0"/>
          </a:p>
          <a:p>
            <a:pPr lvl="1"/>
            <a:r>
              <a:rPr lang="es-ES" i="1" dirty="0" err="1"/>
              <a:t>Parameter</a:t>
            </a:r>
            <a:r>
              <a:rPr lang="es-ES" i="1" dirty="0"/>
              <a:t> </a:t>
            </a:r>
            <a:r>
              <a:rPr lang="es-ES" i="1" dirty="0" err="1"/>
              <a:t>estimation</a:t>
            </a:r>
            <a:r>
              <a:rPr lang="es-ES" i="1" dirty="0"/>
              <a:t> </a:t>
            </a:r>
            <a:r>
              <a:rPr lang="es-ES" i="1" dirty="0" err="1"/>
              <a:t>for</a:t>
            </a:r>
            <a:r>
              <a:rPr lang="es-ES" i="1" dirty="0"/>
              <a:t> </a:t>
            </a:r>
            <a:r>
              <a:rPr lang="es-ES" i="1" dirty="0" err="1"/>
              <a:t>regression</a:t>
            </a:r>
            <a:r>
              <a:rPr lang="es-ES" i="1" dirty="0"/>
              <a:t> </a:t>
            </a:r>
            <a:r>
              <a:rPr lang="es-ES" i="1" dirty="0" err="1" smtClean="0"/>
              <a:t>imputation</a:t>
            </a:r>
            <a:r>
              <a:rPr lang="es-ES" i="1" dirty="0" smtClean="0"/>
              <a:t>: </a:t>
            </a:r>
            <a:r>
              <a:rPr lang="en-US" dirty="0"/>
              <a:t>EAs for covariance matrix </a:t>
            </a:r>
            <a:r>
              <a:rPr lang="en-US" dirty="0" smtClean="0"/>
              <a:t>estimation, </a:t>
            </a:r>
            <a:r>
              <a:rPr lang="es-ES" dirty="0" err="1"/>
              <a:t>Iterative</a:t>
            </a:r>
            <a:r>
              <a:rPr lang="es-ES" dirty="0"/>
              <a:t> mutual </a:t>
            </a:r>
            <a:r>
              <a:rPr lang="es-ES" dirty="0" err="1"/>
              <a:t>information</a:t>
            </a:r>
            <a:r>
              <a:rPr lang="es-ES" dirty="0"/>
              <a:t> </a:t>
            </a:r>
            <a:r>
              <a:rPr lang="es-ES" dirty="0" err="1" smtClean="0"/>
              <a:t>imputation</a:t>
            </a:r>
            <a:r>
              <a:rPr lang="es-ES" dirty="0" smtClean="0"/>
              <a:t>, CMVE, </a:t>
            </a:r>
            <a:r>
              <a:rPr lang="es-ES" dirty="0"/>
              <a:t>DMI (EM + </a:t>
            </a:r>
            <a:r>
              <a:rPr lang="es-ES" dirty="0" err="1"/>
              <a:t>decision</a:t>
            </a:r>
            <a:r>
              <a:rPr lang="es-ES" dirty="0"/>
              <a:t> </a:t>
            </a:r>
            <a:r>
              <a:rPr lang="es-ES" dirty="0" err="1"/>
              <a:t>trees</a:t>
            </a:r>
            <a:r>
              <a:rPr lang="es-ES" dirty="0" smtClean="0"/>
              <a:t>), </a:t>
            </a:r>
            <a:r>
              <a:rPr lang="es-ES" dirty="0"/>
              <a:t>WLLSI</a:t>
            </a:r>
            <a:endParaRPr lang="en-U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074264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Dealing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Missing</a:t>
            </a:r>
            <a:r>
              <a:rPr lang="es-ES" dirty="0" smtClean="0"/>
              <a:t> </a:t>
            </a:r>
            <a:r>
              <a:rPr lang="es-ES" dirty="0" err="1" smtClean="0"/>
              <a:t>Values</a:t>
            </a:r>
            <a:endParaRPr lang="es-E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Introduction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Assumptions</a:t>
            </a:r>
            <a:r>
              <a:rPr lang="es-ES" dirty="0" smtClean="0">
                <a:solidFill>
                  <a:schemeClr val="bg2"/>
                </a:solidFill>
              </a:rPr>
              <a:t> and </a:t>
            </a:r>
            <a:r>
              <a:rPr lang="es-ES" dirty="0" err="1" smtClean="0">
                <a:solidFill>
                  <a:schemeClr val="bg2"/>
                </a:solidFill>
              </a:rPr>
              <a:t>Missing</a:t>
            </a:r>
            <a:r>
              <a:rPr lang="es-ES" dirty="0" smtClean="0">
                <a:solidFill>
                  <a:schemeClr val="bg2"/>
                </a:solidFill>
              </a:rPr>
              <a:t> Data </a:t>
            </a:r>
            <a:r>
              <a:rPr lang="es-ES" dirty="0" err="1" smtClean="0">
                <a:solidFill>
                  <a:schemeClr val="bg2"/>
                </a:solidFill>
              </a:rPr>
              <a:t>Mechanisms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Simple </a:t>
            </a:r>
            <a:r>
              <a:rPr lang="es-ES" dirty="0" err="1" smtClean="0">
                <a:solidFill>
                  <a:schemeClr val="bg2"/>
                </a:solidFill>
              </a:rPr>
              <a:t>Approaches</a:t>
            </a:r>
            <a:r>
              <a:rPr lang="es-ES" dirty="0" smtClean="0">
                <a:solidFill>
                  <a:schemeClr val="bg2"/>
                </a:solidFill>
              </a:rPr>
              <a:t> to </a:t>
            </a:r>
            <a:r>
              <a:rPr lang="es-ES" dirty="0" err="1" smtClean="0">
                <a:solidFill>
                  <a:schemeClr val="bg2"/>
                </a:solidFill>
              </a:rPr>
              <a:t>Missing</a:t>
            </a:r>
            <a:r>
              <a:rPr lang="es-ES" dirty="0" smtClean="0">
                <a:solidFill>
                  <a:schemeClr val="bg2"/>
                </a:solidFill>
              </a:rPr>
              <a:t> Data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s-ES" dirty="0" err="1" smtClean="0">
                <a:solidFill>
                  <a:schemeClr val="bg2"/>
                </a:solidFill>
              </a:rPr>
              <a:t>Maximum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Likelihood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Imputation</a:t>
            </a:r>
            <a:r>
              <a:rPr lang="es-ES" dirty="0" smtClean="0">
                <a:solidFill>
                  <a:schemeClr val="bg2"/>
                </a:solidFill>
              </a:rPr>
              <a:t> </a:t>
            </a:r>
            <a:r>
              <a:rPr lang="es-ES" dirty="0" err="1" smtClean="0">
                <a:solidFill>
                  <a:schemeClr val="bg2"/>
                </a:solidFill>
              </a:rPr>
              <a:t>Methods</a:t>
            </a:r>
            <a:endParaRPr lang="es-ES" dirty="0" smtClean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>
                <a:solidFill>
                  <a:schemeClr val="bg2"/>
                </a:solidFill>
              </a:rPr>
              <a:t>Machine </a:t>
            </a:r>
            <a:r>
              <a:rPr lang="es-ES" dirty="0" err="1">
                <a:solidFill>
                  <a:schemeClr val="bg2"/>
                </a:solidFill>
              </a:rPr>
              <a:t>Learning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Based</a:t>
            </a:r>
            <a:r>
              <a:rPr lang="es-ES" dirty="0">
                <a:solidFill>
                  <a:schemeClr val="bg2"/>
                </a:solidFill>
              </a:rPr>
              <a:t> </a:t>
            </a:r>
            <a:r>
              <a:rPr lang="es-ES" dirty="0" err="1">
                <a:solidFill>
                  <a:schemeClr val="bg2"/>
                </a:solidFill>
              </a:rPr>
              <a:t>Methods</a:t>
            </a:r>
            <a:endParaRPr lang="es-ES" dirty="0">
              <a:solidFill>
                <a:schemeClr val="bg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Experimental </a:t>
            </a:r>
            <a:r>
              <a:rPr lang="es-ES" dirty="0" err="1"/>
              <a:t>Comparative</a:t>
            </a:r>
            <a:r>
              <a:rPr lang="es-ES" dirty="0"/>
              <a:t> </a:t>
            </a:r>
            <a:r>
              <a:rPr lang="es-ES" dirty="0" err="1"/>
              <a:t>Analysis</a:t>
            </a:r>
            <a:endParaRPr lang="es-ES" dirty="0"/>
          </a:p>
          <a:p>
            <a:pPr marL="514350" indent="-514350" eaLnBrk="1" hangingPunct="1">
              <a:buFont typeface="+mj-lt"/>
              <a:buAutoNum type="arabicPeriod"/>
            </a:pPr>
            <a:endParaRPr lang="es-E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0399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s-ES" altLang="es-ES" dirty="0">
                <a:ea typeface="ＭＳ Ｐゴシック" pitchFamily="34" charset="-128"/>
              </a:rPr>
              <a:t>Experimental </a:t>
            </a:r>
            <a:r>
              <a:rPr lang="es-ES" altLang="es-ES" dirty="0" err="1">
                <a:ea typeface="ＭＳ Ｐゴシック" pitchFamily="34" charset="-128"/>
              </a:rPr>
              <a:t>Comparative</a:t>
            </a:r>
            <a:r>
              <a:rPr lang="es-ES" altLang="es-ES" dirty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Analyses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ES" altLang="es-ES" dirty="0" err="1">
                <a:ea typeface="ＭＳ Ｐゴシック" pitchFamily="34" charset="-128"/>
              </a:rPr>
              <a:t>Summary</a:t>
            </a:r>
            <a:r>
              <a:rPr lang="es-ES" altLang="es-ES" dirty="0">
                <a:ea typeface="ＭＳ Ｐゴシック" pitchFamily="34" charset="-128"/>
              </a:rPr>
              <a:t> of </a:t>
            </a:r>
            <a:r>
              <a:rPr lang="es-ES" altLang="es-ES" dirty="0" err="1">
                <a:ea typeface="ＭＳ Ｐゴシック" pitchFamily="34" charset="-128"/>
              </a:rPr>
              <a:t>some</a:t>
            </a:r>
            <a:r>
              <a:rPr lang="es-ES" altLang="es-ES" dirty="0">
                <a:ea typeface="ＭＳ Ｐゴシック" pitchFamily="34" charset="-128"/>
              </a:rPr>
              <a:t> </a:t>
            </a:r>
            <a:r>
              <a:rPr lang="es-ES" altLang="es-ES" dirty="0" err="1">
                <a:ea typeface="ＭＳ Ｐゴシック" pitchFamily="34" charset="-128"/>
              </a:rPr>
              <a:t>major</a:t>
            </a:r>
            <a:r>
              <a:rPr lang="es-ES" altLang="es-ES" dirty="0">
                <a:ea typeface="ＭＳ Ｐゴシック" pitchFamily="34" charset="-128"/>
              </a:rPr>
              <a:t> </a:t>
            </a:r>
            <a:r>
              <a:rPr lang="es-ES" altLang="es-ES" dirty="0" err="1">
                <a:ea typeface="ＭＳ Ｐゴシック" pitchFamily="34" charset="-128"/>
              </a:rPr>
              <a:t>studies</a:t>
            </a:r>
            <a:r>
              <a:rPr lang="es-ES" altLang="es-ES" dirty="0" smtClean="0">
                <a:ea typeface="ＭＳ Ｐゴシック" pitchFamily="34" charset="-128"/>
              </a:rPr>
              <a:t>:</a:t>
            </a:r>
          </a:p>
          <a:p>
            <a:pPr lvl="1" algn="just"/>
            <a:r>
              <a:rPr lang="es-ES" altLang="es-ES" dirty="0" err="1" smtClean="0">
                <a:ea typeface="ＭＳ Ｐゴシック" pitchFamily="34" charset="-128"/>
              </a:rPr>
              <a:t>If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we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analyze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the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imputed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values</a:t>
            </a:r>
            <a:r>
              <a:rPr lang="es-ES" altLang="es-ES" dirty="0" smtClean="0">
                <a:ea typeface="ＭＳ Ｐゴシック" pitchFamily="34" charset="-128"/>
              </a:rPr>
              <a:t> as </a:t>
            </a:r>
            <a:r>
              <a:rPr lang="es-ES" altLang="es-ES" dirty="0" err="1" smtClean="0">
                <a:ea typeface="ＭＳ Ｐゴシック" pitchFamily="34" charset="-128"/>
              </a:rPr>
              <a:t>possible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noise</a:t>
            </a:r>
            <a:r>
              <a:rPr lang="es-ES" altLang="es-ES" dirty="0" smtClean="0">
                <a:ea typeface="ＭＳ Ｐゴシック" pitchFamily="34" charset="-128"/>
              </a:rPr>
              <a:t>, CMC and EC are </a:t>
            </a:r>
            <a:r>
              <a:rPr lang="es-ES" altLang="es-ES" dirty="0" err="1" smtClean="0">
                <a:ea typeface="ＭＳ Ｐゴシック" pitchFamily="34" charset="-128"/>
              </a:rPr>
              <a:t>the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less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disturbing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ones</a:t>
            </a:r>
            <a:endParaRPr lang="es-ES" altLang="es-ES" dirty="0" smtClean="0">
              <a:ea typeface="ＭＳ Ｐゴシック" pitchFamily="34" charset="-128"/>
            </a:endParaRPr>
          </a:p>
          <a:p>
            <a:pPr lvl="1" algn="just"/>
            <a:r>
              <a:rPr lang="es-ES" altLang="es-ES" dirty="0" err="1" smtClean="0">
                <a:ea typeface="ＭＳ Ｐゴシック" pitchFamily="34" charset="-128"/>
              </a:rPr>
              <a:t>It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is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also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interesting</a:t>
            </a:r>
            <a:r>
              <a:rPr lang="es-ES" altLang="es-ES" dirty="0" smtClean="0">
                <a:ea typeface="ＭＳ Ｐゴシック" pitchFamily="34" charset="-128"/>
              </a:rPr>
              <a:t> to note </a:t>
            </a:r>
            <a:r>
              <a:rPr lang="es-ES" altLang="es-ES" dirty="0" err="1" smtClean="0">
                <a:ea typeface="ＭＳ Ｐゴシック" pitchFamily="34" charset="-128"/>
              </a:rPr>
              <a:t>that</a:t>
            </a:r>
            <a:r>
              <a:rPr lang="es-ES" altLang="es-ES" dirty="0" smtClean="0">
                <a:ea typeface="ＭＳ Ｐゴシック" pitchFamily="34" charset="-128"/>
              </a:rPr>
              <a:t> EC and CMC are </a:t>
            </a:r>
            <a:r>
              <a:rPr lang="es-ES" altLang="es-ES" dirty="0" err="1" smtClean="0">
                <a:ea typeface="ＭＳ Ｐゴシック" pitchFamily="34" charset="-128"/>
              </a:rPr>
              <a:t>able</a:t>
            </a:r>
            <a:r>
              <a:rPr lang="es-ES" altLang="es-ES" dirty="0" smtClean="0">
                <a:ea typeface="ＭＳ Ｐゴシック" pitchFamily="34" charset="-128"/>
              </a:rPr>
              <a:t> to </a:t>
            </a:r>
            <a:r>
              <a:rPr lang="es-ES" altLang="es-ES" dirty="0" err="1" smtClean="0">
                <a:ea typeface="ＭＳ Ｐゴシック" pitchFamily="34" charset="-128"/>
              </a:rPr>
              <a:t>better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maintain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the</a:t>
            </a:r>
            <a:r>
              <a:rPr lang="es-ES" altLang="es-ES" dirty="0" smtClean="0">
                <a:ea typeface="ＭＳ Ｐゴシック" pitchFamily="34" charset="-128"/>
              </a:rPr>
              <a:t> mutual </a:t>
            </a:r>
            <a:r>
              <a:rPr lang="es-ES" altLang="es-ES" dirty="0" err="1" smtClean="0">
                <a:ea typeface="ＭＳ Ｐゴシック" pitchFamily="34" charset="-128"/>
              </a:rPr>
              <a:t>information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between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the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imputed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values</a:t>
            </a:r>
            <a:r>
              <a:rPr lang="es-ES" altLang="es-ES" dirty="0" smtClean="0">
                <a:ea typeface="ＭＳ Ｐゴシック" pitchFamily="34" charset="-128"/>
              </a:rPr>
              <a:t> and </a:t>
            </a:r>
            <a:r>
              <a:rPr lang="es-ES" altLang="es-ES" dirty="0" err="1" smtClean="0">
                <a:ea typeface="ＭＳ Ｐゴシック" pitchFamily="34" charset="-128"/>
              </a:rPr>
              <a:t>the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class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label</a:t>
            </a:r>
            <a:endParaRPr lang="es-ES" altLang="es-ES" dirty="0" smtClean="0">
              <a:ea typeface="ＭＳ Ｐゴシック" pitchFamily="34" charset="-128"/>
            </a:endParaRPr>
          </a:p>
          <a:p>
            <a:pPr lvl="1" algn="just"/>
            <a:r>
              <a:rPr lang="es-ES" altLang="es-ES" dirty="0" err="1" smtClean="0">
                <a:ea typeface="ＭＳ Ｐゴシック" pitchFamily="34" charset="-128"/>
              </a:rPr>
              <a:t>Those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techniques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that</a:t>
            </a:r>
            <a:r>
              <a:rPr lang="es-ES" altLang="es-ES" dirty="0" smtClean="0">
                <a:ea typeface="ＭＳ Ｐゴシック" pitchFamily="34" charset="-128"/>
              </a:rPr>
              <a:t> produce a set of rules as a </a:t>
            </a:r>
            <a:r>
              <a:rPr lang="es-ES" altLang="es-ES" dirty="0" err="1" smtClean="0">
                <a:ea typeface="ＭＳ Ｐゴシック" pitchFamily="34" charset="-128"/>
              </a:rPr>
              <a:t>model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benefit</a:t>
            </a:r>
            <a:r>
              <a:rPr lang="es-ES" altLang="es-ES" dirty="0" smtClean="0">
                <a:ea typeface="ＭＳ Ｐゴシック" pitchFamily="34" charset="-128"/>
              </a:rPr>
              <a:t> more </a:t>
            </a:r>
            <a:r>
              <a:rPr lang="es-ES" altLang="es-ES" dirty="0" err="1" smtClean="0">
                <a:ea typeface="ＭＳ Ｐゴシック" pitchFamily="34" charset="-128"/>
              </a:rPr>
              <a:t>from</a:t>
            </a:r>
            <a:r>
              <a:rPr lang="es-ES" altLang="es-ES" dirty="0" smtClean="0">
                <a:ea typeface="ＭＳ Ｐゴシック" pitchFamily="34" charset="-128"/>
              </a:rPr>
              <a:t> FKMI, EC and SVMI</a:t>
            </a:r>
          </a:p>
          <a:p>
            <a:pPr lvl="1" algn="just"/>
            <a:r>
              <a:rPr lang="es-ES" altLang="es-ES" dirty="0" err="1" smtClean="0">
                <a:ea typeface="ＭＳ Ｐゴシック" pitchFamily="34" charset="-128"/>
              </a:rPr>
              <a:t>For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black</a:t>
            </a:r>
            <a:r>
              <a:rPr lang="es-ES" altLang="es-ES" dirty="0" smtClean="0">
                <a:ea typeface="ＭＳ Ｐゴシック" pitchFamily="34" charset="-128"/>
              </a:rPr>
              <a:t> box </a:t>
            </a:r>
            <a:r>
              <a:rPr lang="es-ES" altLang="es-ES" dirty="0" err="1" smtClean="0">
                <a:ea typeface="ＭＳ Ｐゴシック" pitchFamily="34" charset="-128"/>
              </a:rPr>
              <a:t>classifiers</a:t>
            </a:r>
            <a:r>
              <a:rPr lang="es-ES" altLang="es-ES" dirty="0" smtClean="0">
                <a:ea typeface="ＭＳ Ｐゴシック" pitchFamily="34" charset="-128"/>
              </a:rPr>
              <a:t>, EC and KMI are more </a:t>
            </a:r>
            <a:r>
              <a:rPr lang="es-ES" altLang="es-ES" dirty="0" err="1" smtClean="0">
                <a:ea typeface="ＭＳ Ｐゴシック" pitchFamily="34" charset="-128"/>
              </a:rPr>
              <a:t>appropriate</a:t>
            </a:r>
            <a:endParaRPr lang="es-ES" altLang="es-ES" dirty="0" smtClean="0">
              <a:ea typeface="ＭＳ Ｐゴシック" pitchFamily="34" charset="-128"/>
            </a:endParaRPr>
          </a:p>
          <a:p>
            <a:pPr lvl="1" algn="just"/>
            <a:r>
              <a:rPr lang="es-ES" altLang="es-ES" dirty="0" err="1" smtClean="0">
                <a:ea typeface="ＭＳ Ｐゴシック" pitchFamily="34" charset="-128"/>
              </a:rPr>
              <a:t>Lazy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learning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methods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take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advantage</a:t>
            </a:r>
            <a:r>
              <a:rPr lang="es-ES" altLang="es-ES" dirty="0" smtClean="0">
                <a:ea typeface="ＭＳ Ｐゴシック" pitchFamily="34" charset="-128"/>
              </a:rPr>
              <a:t> of CMC and MC, as </a:t>
            </a:r>
            <a:r>
              <a:rPr lang="es-ES" altLang="es-ES" dirty="0" err="1" smtClean="0">
                <a:ea typeface="ＭＳ Ｐゴシック" pitchFamily="34" charset="-128"/>
              </a:rPr>
              <a:t>they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disturb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the</a:t>
            </a:r>
            <a:r>
              <a:rPr lang="es-ES" altLang="es-ES" dirty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distance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calculation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the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least</a:t>
            </a:r>
            <a:endParaRPr lang="es-ES" altLang="es-ES" dirty="0" smtClean="0">
              <a:ea typeface="ＭＳ Ｐゴシック" pitchFamily="34" charset="-128"/>
            </a:endParaRPr>
          </a:p>
          <a:p>
            <a:pPr lvl="1" algn="just"/>
            <a:r>
              <a:rPr lang="es-ES" altLang="es-ES" dirty="0" err="1" smtClean="0">
                <a:ea typeface="ＭＳ Ｐゴシック" pitchFamily="34" charset="-128"/>
              </a:rPr>
              <a:t>Not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imputing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or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deleting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instances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with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MVs</a:t>
            </a:r>
            <a:r>
              <a:rPr lang="es-ES" altLang="es-ES" dirty="0" smtClean="0">
                <a:ea typeface="ＭＳ Ｐゴシック" pitchFamily="34" charset="-128"/>
              </a:rPr>
              <a:t> are </a:t>
            </a:r>
            <a:r>
              <a:rPr lang="es-ES" altLang="es-ES" dirty="0" err="1" smtClean="0">
                <a:ea typeface="ＭＳ Ｐゴシック" pitchFamily="34" charset="-128"/>
              </a:rPr>
              <a:t>not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recommended</a:t>
            </a:r>
            <a:endParaRPr lang="es-ES" altLang="es-ES" dirty="0">
              <a:ea typeface="ＭＳ Ｐゴシック" pitchFamily="34" charset="-128"/>
            </a:endParaRPr>
          </a:p>
          <a:p>
            <a:pPr algn="just"/>
            <a:r>
              <a:rPr lang="es-ES" altLang="es-ES" dirty="0" err="1" smtClean="0">
                <a:ea typeface="ＭＳ Ｐゴシック" pitchFamily="34" charset="-128"/>
              </a:rPr>
              <a:t>It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is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also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s-ES" altLang="es-ES" dirty="0" err="1" smtClean="0">
                <a:ea typeface="ＭＳ Ｐゴシック" pitchFamily="34" charset="-128"/>
              </a:rPr>
              <a:t>important</a:t>
            </a:r>
            <a:r>
              <a:rPr lang="es-ES" altLang="es-ES" dirty="0" smtClean="0">
                <a:ea typeface="ＭＳ Ｐゴシック" pitchFamily="34" charset="-128"/>
              </a:rPr>
              <a:t> to note </a:t>
            </a:r>
            <a:r>
              <a:rPr lang="es-ES" altLang="es-ES" dirty="0" err="1" smtClean="0">
                <a:ea typeface="ＭＳ Ｐゴシック" pitchFamily="34" charset="-128"/>
              </a:rPr>
              <a:t>that</a:t>
            </a:r>
            <a:r>
              <a:rPr lang="es-ES" altLang="es-ES" dirty="0" smtClean="0">
                <a:ea typeface="ＭＳ Ｐゴシック" pitchFamily="34" charset="-128"/>
              </a:rPr>
              <a:t> </a:t>
            </a:r>
            <a:r>
              <a:rPr lang="en-US" dirty="0" smtClean="0"/>
              <a:t>there </a:t>
            </a:r>
            <a:r>
              <a:rPr lang="en-US" dirty="0"/>
              <a:t>is no universal imputation method which performs best for all classifiers.</a:t>
            </a:r>
            <a:endParaRPr lang="es-ES" altLang="es-ES" dirty="0" smtClean="0">
              <a:ea typeface="ＭＳ Ｐゴシック" pitchFamily="34" charset="-128"/>
            </a:endParaRPr>
          </a:p>
          <a:p>
            <a:pPr lvl="1" algn="just"/>
            <a:endParaRPr lang="es-ES" altLang="es-ES" dirty="0" smtClean="0">
              <a:ea typeface="ＭＳ Ｐゴシック" pitchFamily="34" charset="-128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327241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1654</TotalTime>
  <Words>5778</Words>
  <Application>Microsoft Office PowerPoint</Application>
  <PresentationFormat>Presentación en pantalla (4:3)</PresentationFormat>
  <Paragraphs>496</Paragraphs>
  <Slides>96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96</vt:i4>
      </vt:variant>
    </vt:vector>
  </HeadingPairs>
  <TitlesOfParts>
    <vt:vector size="97" baseType="lpstr">
      <vt:lpstr>Tema de Office</vt:lpstr>
      <vt:lpstr>Dealing with Missing Values</vt:lpstr>
      <vt:lpstr>Dealing with Missing Values</vt:lpstr>
      <vt:lpstr>Dealing with Missing Values</vt:lpstr>
      <vt:lpstr>Introduction</vt:lpstr>
      <vt:lpstr>Introduction</vt:lpstr>
      <vt:lpstr>Introduction</vt:lpstr>
      <vt:lpstr>Dealing with Missing Values</vt:lpstr>
      <vt:lpstr>Assumptions and Missing Data Mechanisms</vt:lpstr>
      <vt:lpstr>Assumptions and Missing Data Mechanisms</vt:lpstr>
      <vt:lpstr>Assumptions and Missing Data Mechanisms</vt:lpstr>
      <vt:lpstr>Assumptions and Missing Data Mechanisms</vt:lpstr>
      <vt:lpstr>Assumptions and Missing Data Mechanisms</vt:lpstr>
      <vt:lpstr>Assumptions and Missing Data Mechanisms</vt:lpstr>
      <vt:lpstr>Assumptions and Missing Data Mechanisms</vt:lpstr>
      <vt:lpstr>Assumptions and Missing Data Mechanisms</vt:lpstr>
      <vt:lpstr>Assumptions and Missing Data Mechanisms</vt:lpstr>
      <vt:lpstr>Assumptions and Missing Data Mechanisms</vt:lpstr>
      <vt:lpstr>Dealing with Missing Values</vt:lpstr>
      <vt:lpstr>Simple Approaches to Missing Data</vt:lpstr>
      <vt:lpstr>Simple Approaches to Missing Data</vt:lpstr>
      <vt:lpstr>Simple Approaches to Missing Data</vt:lpstr>
      <vt:lpstr>Simple Approaches to Missing Data</vt:lpstr>
      <vt:lpstr>Dealing with Missing Values</vt:lpstr>
      <vt:lpstr>Maximum Likelihood Imputation Methods</vt:lpstr>
      <vt:lpstr>Maximum Likelihood Imputation Methods</vt:lpstr>
      <vt:lpstr>Maximum Likelihood Imputation Methods</vt:lpstr>
      <vt:lpstr>Maximum Likelihood Imputation Methods</vt:lpstr>
      <vt:lpstr>Maximum Likelihood Imputation Methods</vt:lpstr>
      <vt:lpstr>Expectation-Maximization (EM)</vt:lpstr>
      <vt:lpstr>Expectation-Maximization (EM)</vt:lpstr>
      <vt:lpstr>Expectation-Maximization (EM)</vt:lpstr>
      <vt:lpstr>Expectation-Maximization (EM)</vt:lpstr>
      <vt:lpstr>Expectation-Maximization (EM)</vt:lpstr>
      <vt:lpstr>Expectation-Maximization (EM)</vt:lpstr>
      <vt:lpstr>Expectation-Maximization (EM)</vt:lpstr>
      <vt:lpstr>Expectation-Maximization (EM)</vt:lpstr>
      <vt:lpstr>Multiple Imputation (MI)</vt:lpstr>
      <vt:lpstr>Multiple Imputation (MI)</vt:lpstr>
      <vt:lpstr>Multiple Imputation (MI)</vt:lpstr>
      <vt:lpstr>Multiple Imputation (MI)</vt:lpstr>
      <vt:lpstr>Multiple Imputation (MI)</vt:lpstr>
      <vt:lpstr>Multiple Imputation (MI)</vt:lpstr>
      <vt:lpstr>Multiple Imputation (MI)</vt:lpstr>
      <vt:lpstr>Multiple Imputation (MI)</vt:lpstr>
      <vt:lpstr>Multiple Imputation (MI)</vt:lpstr>
      <vt:lpstr>Multiple Imputation (MI)</vt:lpstr>
      <vt:lpstr>Multiple Imputation (MI)</vt:lpstr>
      <vt:lpstr>Multiple Imputation (MI)</vt:lpstr>
      <vt:lpstr>Multiple Imputation (MI)</vt:lpstr>
      <vt:lpstr>Multiple Imputation (MI)</vt:lpstr>
      <vt:lpstr>Multiple Imputation (MI)</vt:lpstr>
      <vt:lpstr>Multiple Imputation (MI)</vt:lpstr>
      <vt:lpstr>Multiple Imputation (MI)</vt:lpstr>
      <vt:lpstr>Multiple Imputation (MI)</vt:lpstr>
      <vt:lpstr>Bayesian Principal Component Analysis (BPCA)</vt:lpstr>
      <vt:lpstr>Bayesian Principal Component Analysis (BPCA)</vt:lpstr>
      <vt:lpstr>Bayesian Principal Component Analysis (BPCA)</vt:lpstr>
      <vt:lpstr>Bayesian Principal Component Analysis (BPCA)</vt:lpstr>
      <vt:lpstr>Bayesian Principal Component Analysis (BPCA)</vt:lpstr>
      <vt:lpstr>Bayesian Principal Component Analysis (BPCA)</vt:lpstr>
      <vt:lpstr>Bayesian Principal Component Analysis (BPCA)</vt:lpstr>
      <vt:lpstr>Bayesian Principal Component Analysis (BPCA)</vt:lpstr>
      <vt:lpstr>Bayesian Principal Component Analysis (BPCA)</vt:lpstr>
      <vt:lpstr>Bayesian Principal Component Analysis (BPCA)</vt:lpstr>
      <vt:lpstr>Bayesian Principal Component Analysis (BPCA)</vt:lpstr>
      <vt:lpstr>Bayesian Principal Component Analysis (BPCA)</vt:lpstr>
      <vt:lpstr>Dealing with Missing Values</vt:lpstr>
      <vt:lpstr>Machine Learning Based Methods</vt:lpstr>
      <vt:lpstr>Machine Learning Based Methods</vt:lpstr>
      <vt:lpstr>Imputation with K-Nearest Neighbor (KNNI)</vt:lpstr>
      <vt:lpstr>Weighted Imputation with K-Nearest Neighbour (WKNNI)</vt:lpstr>
      <vt:lpstr>Weighted Imputation with K-Nearest Neighbour (WKNNI)</vt:lpstr>
      <vt:lpstr>K-means Clustering Imputation (KMI)</vt:lpstr>
      <vt:lpstr>K-means Clustering Imputation (KMI)</vt:lpstr>
      <vt:lpstr>Fuzzy K-means Clustering (FKMI)</vt:lpstr>
      <vt:lpstr>Fuzzy K-means Clustering (FKMI)</vt:lpstr>
      <vt:lpstr>Fuzzy K-means Clustering (FKMI)</vt:lpstr>
      <vt:lpstr>Support Vector Machines Imputation (SVMI)</vt:lpstr>
      <vt:lpstr>Event Covering (EC)</vt:lpstr>
      <vt:lpstr>Event Covering (EC)</vt:lpstr>
      <vt:lpstr>Event Covering (EC)</vt:lpstr>
      <vt:lpstr>Event Covering (EC)</vt:lpstr>
      <vt:lpstr>Event Covering (EC)</vt:lpstr>
      <vt:lpstr>Event Covering (EC)</vt:lpstr>
      <vt:lpstr>Event Covering (EC)</vt:lpstr>
      <vt:lpstr>Singular Value Decomposition Imputation (SVDI)</vt:lpstr>
      <vt:lpstr>Singular Value Decomposition Imputation (SVDI)</vt:lpstr>
      <vt:lpstr>Singular Value Decomposition Imputation (SVDI)</vt:lpstr>
      <vt:lpstr>Singular Value Decomposition Imputation (SVDI)</vt:lpstr>
      <vt:lpstr>Local Least Squares Imputation (LLSI)</vt:lpstr>
      <vt:lpstr>Local Least Squares Imputation (LLSI)</vt:lpstr>
      <vt:lpstr>Local Least Squares Imputation (LLSI)</vt:lpstr>
      <vt:lpstr>Local Least Squares Imputation (LLSI)</vt:lpstr>
      <vt:lpstr>Recent Machine Learning Approaches</vt:lpstr>
      <vt:lpstr>Dealing with Missing Values</vt:lpstr>
      <vt:lpstr>Experimental Comparative Analyses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Preparation Basic Models</dc:title>
  <dc:creator>Julián Luengo Martín</dc:creator>
  <cp:lastModifiedBy>Usuario</cp:lastModifiedBy>
  <cp:revision>207</cp:revision>
  <dcterms:created xsi:type="dcterms:W3CDTF">2015-04-28T15:36:11Z</dcterms:created>
  <dcterms:modified xsi:type="dcterms:W3CDTF">2015-07-21T11:52:19Z</dcterms:modified>
</cp:coreProperties>
</file>