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0"/>
  </p:notes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59" r:id="rId23"/>
    <p:sldId id="283" r:id="rId24"/>
    <p:sldId id="284" r:id="rId25"/>
    <p:sldId id="285" r:id="rId26"/>
    <p:sldId id="286" r:id="rId27"/>
    <p:sldId id="287" r:id="rId28"/>
    <p:sldId id="260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61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262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35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FE7AB-B6A6-4B27-AC91-4D0E94A782B1}" type="datetimeFigureOut">
              <a:rPr lang="es-ES" smtClean="0"/>
              <a:pPr/>
              <a:t>22/07/2015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83A79-3FA1-45E9-9540-49AF7D3A72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813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B7A3E-570C-4AB0-A3C2-78F01243EB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A7B22-B3B8-4AB2-91D9-38BA7268FD9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741F9B-D07B-49DB-9131-0B1086A1B87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4DE62A-0BC8-4B83-86B3-3822ABFD422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2F49E-BD02-4A1E-A9E6-62CE55DFE42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C115C-90E6-44C8-BAAC-1D3AB5F687C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F519F7-1224-4B82-99D5-03BE5995A70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139AD-5F41-4C94-93BD-C93450B5304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BCA33-66E4-4C90-A6A9-40F738785C1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7E870-C164-43EF-B3FF-F90FB619A2D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75625-196E-45B5-B24C-427F697443D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3A2E6A-34E2-4DDE-905B-3090C40D7FD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6368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Data Sets and Proper Statistical Analysis</a:t>
            </a:r>
            <a:br>
              <a:rPr lang="en-US" dirty="0"/>
            </a:br>
            <a:r>
              <a:rPr lang="en-US" dirty="0"/>
              <a:t>of Data Mining Techniques</a:t>
            </a:r>
            <a:endParaRPr lang="es-E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 smtClean="0"/>
              <a:t>Partitioning</a:t>
            </a:r>
            <a:r>
              <a:rPr lang="es-ES" sz="3600" dirty="0" smtClean="0"/>
              <a:t>: k-FCV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most common one is </a:t>
            </a:r>
            <a:r>
              <a:rPr lang="en-US" i="1" dirty="0"/>
              <a:t>k</a:t>
            </a:r>
            <a:r>
              <a:rPr lang="en-US" dirty="0"/>
              <a:t>-Fold Cross </a:t>
            </a:r>
            <a:r>
              <a:rPr lang="en-US" dirty="0" smtClean="0"/>
              <a:t>Validation </a:t>
            </a:r>
            <a:r>
              <a:rPr lang="es-ES" dirty="0" smtClean="0"/>
              <a:t>(</a:t>
            </a:r>
            <a:r>
              <a:rPr lang="es-ES" i="1" dirty="0" smtClean="0"/>
              <a:t>k</a:t>
            </a:r>
            <a:r>
              <a:rPr lang="es-ES" dirty="0" smtClean="0"/>
              <a:t>-FCV):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In </a:t>
            </a:r>
            <a:r>
              <a:rPr lang="en-US" i="1" dirty="0"/>
              <a:t>k</a:t>
            </a:r>
            <a:r>
              <a:rPr lang="en-US" dirty="0"/>
              <a:t>-FCV, the original data set is randomly partitioned into </a:t>
            </a:r>
            <a:r>
              <a:rPr lang="en-US" i="1" dirty="0"/>
              <a:t>k </a:t>
            </a:r>
            <a:r>
              <a:rPr lang="en-US" dirty="0"/>
              <a:t>equal size folds </a:t>
            </a:r>
            <a:r>
              <a:rPr lang="en-US" dirty="0" smtClean="0"/>
              <a:t>or </a:t>
            </a:r>
            <a:r>
              <a:rPr lang="es-ES" i="1" dirty="0" err="1" smtClean="0"/>
              <a:t>partitions</a:t>
            </a:r>
            <a:endParaRPr lang="es-ES" i="1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From the </a:t>
            </a:r>
            <a:r>
              <a:rPr lang="en-US" i="1" dirty="0"/>
              <a:t>k </a:t>
            </a:r>
            <a:r>
              <a:rPr lang="en-US" dirty="0"/>
              <a:t>partitions, one is retained as the validation data for testing the </a:t>
            </a:r>
            <a:r>
              <a:rPr lang="en-US" dirty="0" smtClean="0"/>
              <a:t>model, and </a:t>
            </a:r>
            <a:r>
              <a:rPr lang="en-US" dirty="0"/>
              <a:t>the remaining </a:t>
            </a:r>
            <a:r>
              <a:rPr lang="en-US" i="1" dirty="0"/>
              <a:t>k </a:t>
            </a:r>
            <a:r>
              <a:rPr lang="en-US" dirty="0"/>
              <a:t>− 1 subsamples are used to build the model</a:t>
            </a:r>
            <a:r>
              <a:rPr lang="en-US" dirty="0" smtClean="0"/>
              <a:t>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As we have </a:t>
            </a:r>
            <a:r>
              <a:rPr lang="en-US" i="1" dirty="0"/>
              <a:t>k </a:t>
            </a:r>
            <a:r>
              <a:rPr lang="en-US" dirty="0"/>
              <a:t>partitions, the process is repeated </a:t>
            </a:r>
            <a:r>
              <a:rPr lang="en-US" i="1" dirty="0"/>
              <a:t>k </a:t>
            </a:r>
            <a:r>
              <a:rPr lang="en-US" dirty="0"/>
              <a:t>times with each of the </a:t>
            </a:r>
            <a:r>
              <a:rPr lang="en-US" i="1" dirty="0"/>
              <a:t>k </a:t>
            </a:r>
            <a:r>
              <a:rPr lang="en-US" dirty="0" smtClean="0"/>
              <a:t>subsamples used </a:t>
            </a:r>
            <a:r>
              <a:rPr lang="en-US" dirty="0"/>
              <a:t>exactly once as the validation data.</a:t>
            </a: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494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 smtClean="0"/>
              <a:t>Partitioning</a:t>
            </a:r>
            <a:r>
              <a:rPr lang="es-ES" sz="3600" dirty="0" smtClean="0"/>
              <a:t>: k-FCV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>
              <a:solidFill>
                <a:schemeClr val="bg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9128553" cy="5051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51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 smtClean="0"/>
              <a:t>Partitioning</a:t>
            </a:r>
            <a:r>
              <a:rPr lang="es-ES" sz="3600" dirty="0" smtClean="0"/>
              <a:t>: k-FCV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value of </a:t>
            </a:r>
            <a:r>
              <a:rPr lang="en-US" i="1" dirty="0"/>
              <a:t>k </a:t>
            </a:r>
            <a:r>
              <a:rPr lang="en-US" dirty="0"/>
              <a:t>may vary, 5 and 10 being </a:t>
            </a:r>
            <a:r>
              <a:rPr lang="en-US" dirty="0" smtClean="0"/>
              <a:t>the most </a:t>
            </a:r>
            <a:r>
              <a:rPr lang="en-US" dirty="0"/>
              <a:t>common </a:t>
            </a:r>
            <a:r>
              <a:rPr lang="en-US" dirty="0" smtClean="0"/>
              <a:t>ones</a:t>
            </a:r>
          </a:p>
          <a:p>
            <a:r>
              <a:rPr lang="es-ES" i="1" dirty="0" smtClean="0"/>
              <a:t>k</a:t>
            </a:r>
            <a:r>
              <a:rPr lang="es-ES" i="1" dirty="0" smtClean="0">
                <a:solidFill>
                  <a:schemeClr val="bg2"/>
                </a:solidFill>
              </a:rPr>
              <a:t> </a:t>
            </a:r>
            <a:r>
              <a:rPr lang="en-US" dirty="0"/>
              <a:t>needs to be adjusted to avoid to generate a small test partition poorly populated </a:t>
            </a:r>
            <a:r>
              <a:rPr lang="en-US" dirty="0" smtClean="0"/>
              <a:t>with examples </a:t>
            </a:r>
            <a:r>
              <a:rPr lang="en-US" dirty="0"/>
              <a:t>that may bias the performance measures used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big data sets are </a:t>
            </a:r>
            <a:r>
              <a:rPr lang="en-US" dirty="0" smtClean="0"/>
              <a:t>being used</a:t>
            </a:r>
            <a:r>
              <a:rPr lang="en-US" dirty="0"/>
              <a:t>, 10-FCV is usually utilized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smaller data sets 5-FCV is more </a:t>
            </a:r>
            <a:r>
              <a:rPr lang="en-US" dirty="0" smtClean="0"/>
              <a:t>frequent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83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 smtClean="0"/>
              <a:t>Partitioning</a:t>
            </a:r>
            <a:r>
              <a:rPr lang="es-ES" sz="3600" dirty="0" smtClean="0"/>
              <a:t>: k-FCV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</a:t>
            </a:r>
            <a:r>
              <a:rPr lang="en-US" i="1" dirty="0"/>
              <a:t>k</a:t>
            </a:r>
            <a:r>
              <a:rPr lang="en-US" dirty="0"/>
              <a:t>-FCV may also lead to disarranging the proportion of examples from </a:t>
            </a:r>
            <a:r>
              <a:rPr lang="en-US" dirty="0" smtClean="0"/>
              <a:t>each class </a:t>
            </a:r>
            <a:r>
              <a:rPr lang="en-US" dirty="0"/>
              <a:t>in the test </a:t>
            </a:r>
            <a:r>
              <a:rPr lang="en-US" dirty="0" smtClean="0"/>
              <a:t>partition</a:t>
            </a:r>
          </a:p>
          <a:p>
            <a:r>
              <a:rPr lang="en-US" dirty="0"/>
              <a:t>The most commonly employed method in the literature </a:t>
            </a:r>
            <a:r>
              <a:rPr lang="en-US" dirty="0" smtClean="0"/>
              <a:t>to avoid </a:t>
            </a:r>
            <a:r>
              <a:rPr lang="en-US" dirty="0"/>
              <a:t>this problem is stratified </a:t>
            </a:r>
            <a:r>
              <a:rPr lang="en-US" i="1" dirty="0" smtClean="0"/>
              <a:t>k</a:t>
            </a:r>
            <a:r>
              <a:rPr lang="en-US" dirty="0" smtClean="0"/>
              <a:t>-FCV</a:t>
            </a:r>
          </a:p>
          <a:p>
            <a:pPr lvl="1"/>
            <a:r>
              <a:rPr lang="en-US" dirty="0"/>
              <a:t>It places an equal number of samples of </a:t>
            </a:r>
            <a:r>
              <a:rPr lang="en-US" dirty="0" smtClean="0"/>
              <a:t>each class </a:t>
            </a:r>
            <a:r>
              <a:rPr lang="en-US" dirty="0"/>
              <a:t>on each partition to maintain class distributions equal in all partitions</a:t>
            </a:r>
            <a:endParaRPr lang="es-ES" i="1" dirty="0" smtClean="0"/>
          </a:p>
        </p:txBody>
      </p:sp>
    </p:spTree>
    <p:extLst>
      <p:ext uri="{BB962C8B-B14F-4D97-AF65-F5344CB8AC3E}">
        <p14:creationId xmlns:p14="http://schemas.microsoft.com/office/powerpoint/2010/main" val="2843426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 smtClean="0"/>
              <a:t>Partitioning</a:t>
            </a:r>
            <a:r>
              <a:rPr lang="es-ES" sz="3600" dirty="0" smtClean="0"/>
              <a:t>: </a:t>
            </a:r>
            <a:r>
              <a:rPr lang="es-ES" sz="3600" dirty="0"/>
              <a:t>5×2 </a:t>
            </a:r>
            <a:r>
              <a:rPr lang="es-ES" sz="3600" i="1" dirty="0"/>
              <a:t>CV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whole data set is randomly partitioned in two subsets </a:t>
            </a:r>
            <a:r>
              <a:rPr lang="en-US" i="1" dirty="0" smtClean="0"/>
              <a:t>A </a:t>
            </a:r>
            <a:r>
              <a:rPr lang="es-ES" dirty="0" smtClean="0"/>
              <a:t>and </a:t>
            </a:r>
            <a:r>
              <a:rPr lang="es-ES" i="1" dirty="0"/>
              <a:t>B</a:t>
            </a:r>
            <a:r>
              <a:rPr lang="es-E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model is first built using </a:t>
            </a:r>
            <a:r>
              <a:rPr lang="en-US" i="1" dirty="0"/>
              <a:t>A </a:t>
            </a:r>
            <a:r>
              <a:rPr lang="en-US" dirty="0"/>
              <a:t>and validated with </a:t>
            </a:r>
            <a:r>
              <a:rPr lang="en-US" i="1" dirty="0" smtClean="0"/>
              <a:t>B</a:t>
            </a:r>
          </a:p>
          <a:p>
            <a:pPr lvl="1"/>
            <a:r>
              <a:rPr lang="es-ES" dirty="0" err="1" smtClean="0"/>
              <a:t>Then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is </a:t>
            </a:r>
            <a:r>
              <a:rPr lang="en-US" dirty="0" smtClean="0"/>
              <a:t>reversed with the model </a:t>
            </a:r>
            <a:r>
              <a:rPr lang="en-US" dirty="0"/>
              <a:t>built with </a:t>
            </a:r>
            <a:r>
              <a:rPr lang="en-US" i="1" dirty="0"/>
              <a:t>B </a:t>
            </a:r>
            <a:r>
              <a:rPr lang="en-US" dirty="0"/>
              <a:t>and tested with </a:t>
            </a:r>
            <a:r>
              <a:rPr lang="en-US" i="1" dirty="0"/>
              <a:t>A</a:t>
            </a:r>
            <a:endParaRPr lang="en-US" i="1" dirty="0" smtClean="0"/>
          </a:p>
          <a:p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 smtClean="0"/>
              <a:t>partitioning</a:t>
            </a:r>
            <a:r>
              <a:rPr lang="es-ES" dirty="0" smtClean="0"/>
              <a:t> </a:t>
            </a:r>
            <a:r>
              <a:rPr lang="en-US" dirty="0" smtClean="0"/>
              <a:t>process </a:t>
            </a:r>
            <a:r>
              <a:rPr lang="en-US" dirty="0"/>
              <a:t>is repeated as </a:t>
            </a:r>
            <a:r>
              <a:rPr lang="en-US" dirty="0" smtClean="0"/>
              <a:t>desired</a:t>
            </a:r>
          </a:p>
          <a:p>
            <a:pPr lvl="1"/>
            <a:r>
              <a:rPr lang="en-US" dirty="0"/>
              <a:t>the performance measure in each </a:t>
            </a:r>
            <a:r>
              <a:rPr lang="en-US" dirty="0" smtClean="0"/>
              <a:t>step is aggregated every time the process is repeated</a:t>
            </a:r>
            <a:endParaRPr lang="es-ES" i="1" dirty="0" smtClean="0"/>
          </a:p>
        </p:txBody>
      </p:sp>
    </p:spTree>
    <p:extLst>
      <p:ext uri="{BB962C8B-B14F-4D97-AF65-F5344CB8AC3E}">
        <p14:creationId xmlns:p14="http://schemas.microsoft.com/office/powerpoint/2010/main" val="3144009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 smtClean="0"/>
              <a:t>Partitioning</a:t>
            </a:r>
            <a:r>
              <a:rPr lang="es-ES" sz="3600" dirty="0" smtClean="0"/>
              <a:t>: </a:t>
            </a:r>
            <a:r>
              <a:rPr lang="es-ES" sz="3600" dirty="0"/>
              <a:t>5×2 </a:t>
            </a:r>
            <a:r>
              <a:rPr lang="es-ES" sz="3600" i="1" dirty="0"/>
              <a:t>CV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i="1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50033"/>
            <a:ext cx="8208912" cy="540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9663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 smtClean="0"/>
              <a:t>Partitioning</a:t>
            </a:r>
            <a:r>
              <a:rPr lang="es-ES" sz="3600" dirty="0" smtClean="0"/>
              <a:t>: </a:t>
            </a:r>
            <a:r>
              <a:rPr lang="es-ES" sz="3600" i="1" dirty="0" err="1"/>
              <a:t>Leave</a:t>
            </a:r>
            <a:r>
              <a:rPr lang="es-ES" sz="3600" i="1" dirty="0"/>
              <a:t> </a:t>
            </a:r>
            <a:r>
              <a:rPr lang="es-ES" sz="3600" i="1" dirty="0" err="1"/>
              <a:t>one</a:t>
            </a:r>
            <a:r>
              <a:rPr lang="es-ES" sz="3600" i="1" dirty="0"/>
              <a:t> </a:t>
            </a:r>
            <a:r>
              <a:rPr lang="es-ES" sz="3600" i="1" dirty="0" err="1"/>
              <a:t>out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/>
              <a:t>an extreme case of </a:t>
            </a:r>
            <a:r>
              <a:rPr lang="en-US" i="1" dirty="0" smtClean="0"/>
              <a:t>k</a:t>
            </a:r>
            <a:r>
              <a:rPr lang="en-US" dirty="0" smtClean="0"/>
              <a:t>-FCV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i="1" dirty="0" smtClean="0"/>
              <a:t>k </a:t>
            </a:r>
            <a:r>
              <a:rPr lang="en-US" dirty="0"/>
              <a:t>equals the number of </a:t>
            </a:r>
            <a:r>
              <a:rPr lang="en-US" dirty="0" smtClean="0"/>
              <a:t>examples </a:t>
            </a:r>
            <a:r>
              <a:rPr lang="es-ES" dirty="0" smtClean="0"/>
              <a:t>in </a:t>
            </a:r>
            <a:r>
              <a:rPr lang="es-ES" dirty="0" err="1"/>
              <a:t>the</a:t>
            </a:r>
            <a:r>
              <a:rPr lang="es-ES" dirty="0"/>
              <a:t> data </a:t>
            </a:r>
            <a:r>
              <a:rPr lang="es-ES" dirty="0" smtClean="0"/>
              <a:t>set</a:t>
            </a:r>
          </a:p>
          <a:p>
            <a:r>
              <a:rPr lang="en-US" dirty="0"/>
              <a:t>In each step only one instance is used to test the model whereas </a:t>
            </a:r>
            <a:r>
              <a:rPr lang="en-US" dirty="0" smtClean="0"/>
              <a:t>the rest </a:t>
            </a:r>
            <a:r>
              <a:rPr lang="en-US" dirty="0"/>
              <a:t>of instances are used to learn it.</a:t>
            </a:r>
            <a:endParaRPr lang="es-ES" i="1" dirty="0" smtClean="0"/>
          </a:p>
        </p:txBody>
      </p:sp>
    </p:spTree>
    <p:extLst>
      <p:ext uri="{BB962C8B-B14F-4D97-AF65-F5344CB8AC3E}">
        <p14:creationId xmlns:p14="http://schemas.microsoft.com/office/powerpoint/2010/main" val="942646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Performance </a:t>
            </a:r>
            <a:r>
              <a:rPr lang="es-ES" sz="3600" dirty="0" err="1"/>
              <a:t>Measures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/>
              <a:t>Predictive</a:t>
            </a:r>
            <a:r>
              <a:rPr lang="es-ES" dirty="0"/>
              <a:t> </a:t>
            </a:r>
            <a:r>
              <a:rPr lang="es-ES" dirty="0" err="1" smtClean="0"/>
              <a:t>processes</a:t>
            </a:r>
            <a:r>
              <a:rPr lang="es-ES" dirty="0" smtClean="0"/>
              <a:t> </a:t>
            </a:r>
            <a:r>
              <a:rPr lang="en-US" dirty="0" smtClean="0"/>
              <a:t>like </a:t>
            </a:r>
            <a:r>
              <a:rPr lang="en-US" dirty="0"/>
              <a:t>classification and regression rely in a measure of how well the model fits </a:t>
            </a:r>
            <a:r>
              <a:rPr lang="en-US" dirty="0" smtClean="0"/>
              <a:t>the </a:t>
            </a:r>
            <a:r>
              <a:rPr lang="es-ES" dirty="0" smtClean="0"/>
              <a:t>data</a:t>
            </a:r>
          </a:p>
          <a:p>
            <a:r>
              <a:rPr lang="en-US" dirty="0"/>
              <a:t>In classification literature we can observe that most of the performance </a:t>
            </a:r>
            <a:r>
              <a:rPr lang="en-US" dirty="0" smtClean="0"/>
              <a:t>measures are </a:t>
            </a:r>
            <a:r>
              <a:rPr lang="en-US" dirty="0"/>
              <a:t>designed for binary-class </a:t>
            </a:r>
            <a:r>
              <a:rPr lang="en-US" dirty="0" smtClean="0"/>
              <a:t>problems</a:t>
            </a:r>
          </a:p>
          <a:p>
            <a:r>
              <a:rPr lang="es-ES" dirty="0" err="1"/>
              <a:t>Well-known</a:t>
            </a:r>
            <a:r>
              <a:rPr lang="es-ES" dirty="0"/>
              <a:t> </a:t>
            </a:r>
            <a:r>
              <a:rPr lang="es-ES" dirty="0" err="1"/>
              <a:t>accuracy</a:t>
            </a:r>
            <a:r>
              <a:rPr lang="es-ES" dirty="0"/>
              <a:t> </a:t>
            </a:r>
            <a:r>
              <a:rPr lang="es-ES" dirty="0" err="1"/>
              <a:t>measures</a:t>
            </a:r>
            <a:r>
              <a:rPr lang="es-ES" dirty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binary-class</a:t>
            </a:r>
            <a:r>
              <a:rPr lang="es-ES" dirty="0" smtClean="0"/>
              <a:t> </a:t>
            </a:r>
            <a:r>
              <a:rPr lang="es-ES" dirty="0" err="1"/>
              <a:t>problems</a:t>
            </a:r>
            <a:r>
              <a:rPr lang="es-ES" dirty="0"/>
              <a:t> </a:t>
            </a:r>
            <a:r>
              <a:rPr lang="es-ES" dirty="0" smtClean="0"/>
              <a:t>are </a:t>
            </a:r>
            <a:r>
              <a:rPr lang="es-ES" dirty="0" err="1"/>
              <a:t>classification</a:t>
            </a:r>
            <a:r>
              <a:rPr lang="es-ES" dirty="0"/>
              <a:t> </a:t>
            </a:r>
            <a:r>
              <a:rPr lang="es-ES" dirty="0" err="1" smtClean="0"/>
              <a:t>rate</a:t>
            </a:r>
            <a:r>
              <a:rPr lang="es-ES" dirty="0" smtClean="0"/>
              <a:t>, </a:t>
            </a:r>
            <a:r>
              <a:rPr lang="es-ES" dirty="0" err="1"/>
              <a:t>precision</a:t>
            </a:r>
            <a:r>
              <a:rPr lang="es-ES" dirty="0"/>
              <a:t>, </a:t>
            </a:r>
            <a:r>
              <a:rPr lang="es-ES" dirty="0" err="1"/>
              <a:t>sensitivity</a:t>
            </a:r>
            <a:r>
              <a:rPr lang="es-ES" dirty="0"/>
              <a:t>, </a:t>
            </a:r>
            <a:r>
              <a:rPr lang="es-ES" dirty="0" err="1" smtClean="0"/>
              <a:t>specificity</a:t>
            </a:r>
            <a:r>
              <a:rPr lang="es-ES" dirty="0" smtClean="0"/>
              <a:t>, G-mean, </a:t>
            </a:r>
            <a:r>
              <a:rPr lang="es-ES" dirty="0"/>
              <a:t>F-score, </a:t>
            </a:r>
            <a:r>
              <a:rPr lang="es-ES" dirty="0" smtClean="0"/>
              <a:t>AUC, </a:t>
            </a:r>
            <a:r>
              <a:rPr lang="es-ES" dirty="0" err="1"/>
              <a:t>Youden’s</a:t>
            </a:r>
            <a:r>
              <a:rPr lang="es-ES" dirty="0"/>
              <a:t> </a:t>
            </a:r>
            <a:r>
              <a:rPr lang="es-ES" dirty="0" err="1"/>
              <a:t>index</a:t>
            </a:r>
            <a:r>
              <a:rPr lang="es-ES" dirty="0"/>
              <a:t> </a:t>
            </a:r>
            <a:r>
              <a:rPr lang="el-GR" i="1" dirty="0" smtClean="0"/>
              <a:t>γ</a:t>
            </a:r>
            <a:r>
              <a:rPr lang="es-ES" i="1" dirty="0" smtClean="0"/>
              <a:t> </a:t>
            </a:r>
            <a:r>
              <a:rPr lang="es-ES" dirty="0"/>
              <a:t>and </a:t>
            </a:r>
            <a:r>
              <a:rPr lang="es-ES" dirty="0" err="1"/>
              <a:t>Cohen’s</a:t>
            </a:r>
            <a:r>
              <a:rPr lang="es-ES" dirty="0"/>
              <a:t> Kappa</a:t>
            </a:r>
            <a:r>
              <a:rPr lang="es-ES" i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5602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Performance </a:t>
            </a:r>
            <a:r>
              <a:rPr lang="es-ES" sz="3600" dirty="0" err="1"/>
              <a:t>Measures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Some of the two-class accuracy measures have been adapted for multi-class problems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example is </a:t>
            </a:r>
            <a:r>
              <a:rPr lang="es-ES" dirty="0" err="1" smtClean="0"/>
              <a:t>approximating</a:t>
            </a:r>
            <a:r>
              <a:rPr lang="es-ES" dirty="0" smtClean="0"/>
              <a:t> </a:t>
            </a:r>
            <a:r>
              <a:rPr lang="es-ES" dirty="0" err="1" smtClean="0"/>
              <a:t>multi-class</a:t>
            </a:r>
            <a:r>
              <a:rPr lang="es-ES" dirty="0" smtClean="0"/>
              <a:t> </a:t>
            </a:r>
            <a:r>
              <a:rPr lang="es-ES" dirty="0"/>
              <a:t>ROC </a:t>
            </a:r>
            <a:r>
              <a:rPr lang="es-ES" dirty="0" err="1" smtClean="0"/>
              <a:t>analysis</a:t>
            </a:r>
            <a:endParaRPr lang="es-ES" dirty="0" smtClean="0"/>
          </a:p>
          <a:p>
            <a:pPr lvl="1"/>
            <a:r>
              <a:rPr lang="en-US" dirty="0"/>
              <a:t>is theoretically possible but its computation is </a:t>
            </a:r>
            <a:r>
              <a:rPr lang="en-US" dirty="0" smtClean="0"/>
              <a:t>still </a:t>
            </a:r>
            <a:r>
              <a:rPr lang="es-ES" dirty="0" err="1" smtClean="0"/>
              <a:t>restrictive</a:t>
            </a:r>
          </a:p>
          <a:p>
            <a:r>
              <a:rPr lang="en-US" dirty="0" smtClean="0"/>
              <a:t>Only two measures are widely used because of their simplicity and successful application when the number of classes is large enough</a:t>
            </a:r>
          </a:p>
          <a:p>
            <a:pPr lvl="1"/>
            <a:r>
              <a:rPr lang="en-US" i="1" dirty="0" smtClean="0"/>
              <a:t>Classification rate (also known as accuracy)</a:t>
            </a:r>
            <a:r>
              <a:rPr lang="en-US" dirty="0" smtClean="0"/>
              <a:t>: is the number of successful hits relative to the total number of classifications</a:t>
            </a:r>
          </a:p>
          <a:p>
            <a:pPr lvl="1"/>
            <a:r>
              <a:rPr lang="en-US" i="1" dirty="0" smtClean="0"/>
              <a:t>Cohen’s kappa</a:t>
            </a:r>
          </a:p>
        </p:txBody>
      </p:sp>
    </p:spTree>
    <p:extLst>
      <p:ext uri="{BB962C8B-B14F-4D97-AF65-F5344CB8AC3E}">
        <p14:creationId xmlns:p14="http://schemas.microsoft.com/office/powerpoint/2010/main" val="1108534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Performance </a:t>
            </a:r>
            <a:r>
              <a:rPr lang="es-ES" sz="3600" dirty="0" err="1"/>
              <a:t>Measures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Cohen’s kappa</a:t>
            </a:r>
            <a:r>
              <a:rPr lang="en-US" dirty="0" smtClean="0"/>
              <a:t> </a:t>
            </a:r>
            <a:r>
              <a:rPr lang="en-US" dirty="0"/>
              <a:t>is an alternative to classification rate, </a:t>
            </a:r>
            <a:r>
              <a:rPr lang="en-US" dirty="0" smtClean="0"/>
              <a:t>a method</a:t>
            </a:r>
            <a:r>
              <a:rPr lang="en-US" dirty="0"/>
              <a:t>, </a:t>
            </a:r>
            <a:r>
              <a:rPr lang="en-US" dirty="0" smtClean="0"/>
              <a:t>known for </a:t>
            </a:r>
            <a:r>
              <a:rPr lang="en-US" dirty="0"/>
              <a:t>decades</a:t>
            </a:r>
            <a:r>
              <a:rPr lang="en-US" dirty="0" smtClean="0"/>
              <a:t>, </a:t>
            </a:r>
            <a:r>
              <a:rPr lang="en-US" dirty="0"/>
              <a:t>that compensates for random </a:t>
            </a:r>
            <a:r>
              <a:rPr lang="en-US" dirty="0" smtClean="0"/>
              <a:t>hits.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resulting </a:t>
            </a:r>
            <a:r>
              <a:rPr lang="en-US" dirty="0" smtClean="0"/>
              <a:t>confusion </a:t>
            </a:r>
            <a:r>
              <a:rPr lang="es-ES" dirty="0" err="1" smtClean="0"/>
              <a:t>matrix</a:t>
            </a:r>
            <a:r>
              <a:rPr lang="es-ES" dirty="0" smtClean="0"/>
              <a:t>,</a:t>
            </a:r>
            <a:r>
              <a:rPr lang="en-US" dirty="0"/>
              <a:t> Cohen’s kappa measure can </a:t>
            </a:r>
            <a:r>
              <a:rPr lang="en-US" dirty="0" smtClean="0"/>
              <a:t>be obtained </a:t>
            </a:r>
            <a:r>
              <a:rPr lang="en-US" dirty="0"/>
              <a:t>using the following expression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Cohen’s kappa ranges from −1 (total </a:t>
            </a:r>
            <a:r>
              <a:rPr lang="en-US" dirty="0" smtClean="0"/>
              <a:t> is agreement</a:t>
            </a:r>
            <a:r>
              <a:rPr lang="en-US" dirty="0"/>
              <a:t>) through 0 (random </a:t>
            </a:r>
            <a:r>
              <a:rPr lang="en-US" dirty="0" smtClean="0"/>
              <a:t>classification) </a:t>
            </a:r>
            <a:r>
              <a:rPr lang="es-ES" dirty="0" smtClean="0"/>
              <a:t>to </a:t>
            </a:r>
            <a:r>
              <a:rPr lang="es-ES" dirty="0"/>
              <a:t>1 (</a:t>
            </a:r>
            <a:r>
              <a:rPr lang="es-ES" dirty="0" err="1"/>
              <a:t>perfect</a:t>
            </a:r>
            <a:r>
              <a:rPr lang="es-ES" dirty="0"/>
              <a:t> </a:t>
            </a:r>
            <a:r>
              <a:rPr lang="es-ES" dirty="0" err="1"/>
              <a:t>agreement</a:t>
            </a:r>
            <a:r>
              <a:rPr lang="es-ES" dirty="0"/>
              <a:t>)</a:t>
            </a:r>
            <a:endParaRPr lang="es-E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717032"/>
            <a:ext cx="50292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620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Data Sets and Proper Statistical Analysis</a:t>
            </a:r>
            <a:br>
              <a:rPr lang="en-US" sz="3600" dirty="0"/>
            </a:br>
            <a:r>
              <a:rPr lang="en-US" sz="3600" dirty="0"/>
              <a:t>of Data Mining Techniques</a:t>
            </a:r>
            <a:endParaRPr lang="es-ES" sz="3600" dirty="0" smtClean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>
                <a:solidFill>
                  <a:schemeClr val="bg2"/>
                </a:solidFill>
              </a:rPr>
              <a:t>Data Sets and </a:t>
            </a:r>
            <a:r>
              <a:rPr lang="es-ES" dirty="0" err="1" smtClean="0">
                <a:solidFill>
                  <a:schemeClr val="bg2"/>
                </a:solidFill>
              </a:rPr>
              <a:t>Partitions</a:t>
            </a:r>
            <a:endParaRPr lang="es-E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Using Statistical Tests to Compare </a:t>
            </a:r>
            <a:r>
              <a:rPr lang="en-US" dirty="0" smtClean="0">
                <a:solidFill>
                  <a:schemeClr val="bg2"/>
                </a:solidFill>
              </a:rPr>
              <a:t>Methods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Conditions for the Safe Use of Parametric </a:t>
            </a:r>
            <a:r>
              <a:rPr lang="en-US" dirty="0" smtClean="0">
                <a:solidFill>
                  <a:schemeClr val="bg2"/>
                </a:solidFill>
              </a:rPr>
              <a:t>Tests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Normality Test </a:t>
            </a:r>
            <a:r>
              <a:rPr lang="en-US" dirty="0" smtClean="0">
                <a:solidFill>
                  <a:schemeClr val="bg2"/>
                </a:solidFill>
              </a:rPr>
              <a:t>over </a:t>
            </a:r>
            <a:r>
              <a:rPr lang="en-US" dirty="0">
                <a:solidFill>
                  <a:schemeClr val="bg2"/>
                </a:solidFill>
              </a:rPr>
              <a:t>the Group of Data </a:t>
            </a:r>
            <a:r>
              <a:rPr lang="en-US" dirty="0" smtClean="0">
                <a:solidFill>
                  <a:schemeClr val="bg2"/>
                </a:solidFill>
              </a:rPr>
              <a:t>Sets and Algorithms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Comparing Two </a:t>
            </a:r>
            <a:r>
              <a:rPr lang="en-US" dirty="0" smtClean="0">
                <a:solidFill>
                  <a:schemeClr val="bg2"/>
                </a:solidFill>
              </a:rPr>
              <a:t>Algorithms in </a:t>
            </a:r>
            <a:r>
              <a:rPr lang="en-US" dirty="0">
                <a:solidFill>
                  <a:schemeClr val="bg2"/>
                </a:solidFill>
              </a:rPr>
              <a:t>Multiple Data Set </a:t>
            </a:r>
            <a:r>
              <a:rPr lang="en-US" dirty="0" smtClean="0">
                <a:solidFill>
                  <a:schemeClr val="bg2"/>
                </a:solidFill>
              </a:rPr>
              <a:t>Analysis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Multiple Comparisons </a:t>
            </a:r>
            <a:r>
              <a:rPr lang="en-US" dirty="0" smtClean="0">
                <a:solidFill>
                  <a:schemeClr val="bg2"/>
                </a:solidFill>
              </a:rPr>
              <a:t>Among More </a:t>
            </a:r>
            <a:r>
              <a:rPr lang="en-US" dirty="0">
                <a:solidFill>
                  <a:schemeClr val="bg2"/>
                </a:solidFill>
              </a:rPr>
              <a:t>than Two Algorithms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Data Sets and Proper Statistical Analysis</a:t>
            </a:r>
            <a:br>
              <a:rPr lang="en-US" sz="3600" dirty="0"/>
            </a:br>
            <a:r>
              <a:rPr lang="en-US" sz="3600" dirty="0"/>
              <a:t>of Data Mining Techniques</a:t>
            </a:r>
            <a:endParaRPr lang="es-ES" sz="3600" dirty="0" smtClean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>
                <a:solidFill>
                  <a:schemeClr val="bg2"/>
                </a:solidFill>
              </a:rPr>
              <a:t>Data Sets and </a:t>
            </a:r>
            <a:r>
              <a:rPr lang="es-ES" dirty="0" err="1" smtClean="0">
                <a:solidFill>
                  <a:schemeClr val="bg2"/>
                </a:solidFill>
              </a:rPr>
              <a:t>Partitions</a:t>
            </a:r>
            <a:endParaRPr lang="es-E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Using Statistical Tests to Compare </a:t>
            </a:r>
            <a:r>
              <a:rPr lang="en-US" dirty="0" smtClean="0"/>
              <a:t>Methods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Conditions for the Safe Use of Parametric </a:t>
            </a:r>
            <a:r>
              <a:rPr lang="en-US" dirty="0" smtClean="0">
                <a:solidFill>
                  <a:schemeClr val="bg2"/>
                </a:solidFill>
              </a:rPr>
              <a:t>Tests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Normality Test </a:t>
            </a:r>
            <a:r>
              <a:rPr lang="en-US" dirty="0" smtClean="0">
                <a:solidFill>
                  <a:schemeClr val="bg2"/>
                </a:solidFill>
              </a:rPr>
              <a:t>over </a:t>
            </a:r>
            <a:r>
              <a:rPr lang="en-US" dirty="0">
                <a:solidFill>
                  <a:schemeClr val="bg2"/>
                </a:solidFill>
              </a:rPr>
              <a:t>the Group of Data </a:t>
            </a:r>
            <a:r>
              <a:rPr lang="en-US" dirty="0" smtClean="0">
                <a:solidFill>
                  <a:schemeClr val="bg2"/>
                </a:solidFill>
              </a:rPr>
              <a:t>Sets and Algorithms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Comparing Two </a:t>
            </a:r>
            <a:r>
              <a:rPr lang="en-US" dirty="0" smtClean="0">
                <a:solidFill>
                  <a:schemeClr val="bg2"/>
                </a:solidFill>
              </a:rPr>
              <a:t>Algorithms in </a:t>
            </a:r>
            <a:r>
              <a:rPr lang="en-US" dirty="0">
                <a:solidFill>
                  <a:schemeClr val="bg2"/>
                </a:solidFill>
              </a:rPr>
              <a:t>Multiple Data Set </a:t>
            </a:r>
            <a:r>
              <a:rPr lang="en-US" dirty="0" smtClean="0">
                <a:solidFill>
                  <a:schemeClr val="bg2"/>
                </a:solidFill>
              </a:rPr>
              <a:t>Analysis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Multiple Comparisons </a:t>
            </a:r>
            <a:r>
              <a:rPr lang="en-US" dirty="0" smtClean="0">
                <a:solidFill>
                  <a:schemeClr val="bg2"/>
                </a:solidFill>
              </a:rPr>
              <a:t>Among More </a:t>
            </a:r>
            <a:r>
              <a:rPr lang="en-US" dirty="0">
                <a:solidFill>
                  <a:schemeClr val="bg2"/>
                </a:solidFill>
              </a:rPr>
              <a:t>than Two Algorithms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2125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Using Statistical Tests to Compare Methods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Using the raw performance measures to compare different ML methods and to </a:t>
            </a:r>
            <a:r>
              <a:rPr lang="en-US" dirty="0" smtClean="0"/>
              <a:t>establish </a:t>
            </a:r>
            <a:r>
              <a:rPr lang="es-ES" dirty="0" smtClean="0"/>
              <a:t>a </a:t>
            </a:r>
            <a:r>
              <a:rPr lang="es-ES" dirty="0"/>
              <a:t>ranking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 smtClean="0"/>
              <a:t>discouraged</a:t>
            </a:r>
            <a:endParaRPr lang="es-ES" dirty="0" smtClean="0"/>
          </a:p>
          <a:p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tools</a:t>
            </a:r>
            <a:r>
              <a:rPr lang="es-ES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statistical nature must be utilized in order to obtain meaningful and durable </a:t>
            </a:r>
            <a:r>
              <a:rPr lang="en-US" dirty="0" smtClean="0"/>
              <a:t>conclusions</a:t>
            </a:r>
          </a:p>
          <a:p>
            <a:r>
              <a:rPr lang="en-US" dirty="0"/>
              <a:t>In recent years, there has been a growing interest for the experimental </a:t>
            </a:r>
            <a:r>
              <a:rPr lang="en-US" dirty="0" smtClean="0"/>
              <a:t>analysis in </a:t>
            </a:r>
            <a:r>
              <a:rPr lang="en-US" dirty="0"/>
              <a:t>the field of DM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604156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Data Sets and Proper Statistical Analysis</a:t>
            </a:r>
            <a:br>
              <a:rPr lang="en-US" sz="3600" dirty="0"/>
            </a:br>
            <a:r>
              <a:rPr lang="en-US" sz="3600" dirty="0"/>
              <a:t>of Data Mining Techniques</a:t>
            </a:r>
            <a:endParaRPr lang="es-ES" sz="3600" dirty="0" smtClean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>
                <a:solidFill>
                  <a:schemeClr val="bg2"/>
                </a:solidFill>
              </a:rPr>
              <a:t>Data Sets and </a:t>
            </a:r>
            <a:r>
              <a:rPr lang="es-ES" dirty="0" err="1" smtClean="0">
                <a:solidFill>
                  <a:schemeClr val="bg2"/>
                </a:solidFill>
              </a:rPr>
              <a:t>Partitions</a:t>
            </a:r>
            <a:endParaRPr lang="es-E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Using Statistical Tests to Compare </a:t>
            </a:r>
            <a:r>
              <a:rPr lang="en-US" dirty="0" smtClean="0"/>
              <a:t>Methods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Conditions for the Safe Use of Parametric </a:t>
            </a:r>
            <a:r>
              <a:rPr lang="en-US" dirty="0" smtClean="0"/>
              <a:t>Tests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Normality Test </a:t>
            </a:r>
            <a:r>
              <a:rPr lang="en-US" dirty="0" smtClean="0">
                <a:solidFill>
                  <a:schemeClr val="bg2"/>
                </a:solidFill>
              </a:rPr>
              <a:t>over </a:t>
            </a:r>
            <a:r>
              <a:rPr lang="en-US" dirty="0">
                <a:solidFill>
                  <a:schemeClr val="bg2"/>
                </a:solidFill>
              </a:rPr>
              <a:t>the Group of Data </a:t>
            </a:r>
            <a:r>
              <a:rPr lang="en-US" dirty="0" smtClean="0">
                <a:solidFill>
                  <a:schemeClr val="bg2"/>
                </a:solidFill>
              </a:rPr>
              <a:t>Sets and Algorithms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Comparing Two </a:t>
            </a:r>
            <a:r>
              <a:rPr lang="en-US" dirty="0" smtClean="0">
                <a:solidFill>
                  <a:schemeClr val="bg2"/>
                </a:solidFill>
              </a:rPr>
              <a:t>Algorithms in </a:t>
            </a:r>
            <a:r>
              <a:rPr lang="en-US" dirty="0">
                <a:solidFill>
                  <a:schemeClr val="bg2"/>
                </a:solidFill>
              </a:rPr>
              <a:t>Multiple Data Set </a:t>
            </a:r>
            <a:r>
              <a:rPr lang="en-US" dirty="0" smtClean="0">
                <a:solidFill>
                  <a:schemeClr val="bg2"/>
                </a:solidFill>
              </a:rPr>
              <a:t>Analysis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Multiple Comparisons </a:t>
            </a:r>
            <a:r>
              <a:rPr lang="en-US" dirty="0" smtClean="0">
                <a:solidFill>
                  <a:schemeClr val="bg2"/>
                </a:solidFill>
              </a:rPr>
              <a:t>Among More </a:t>
            </a:r>
            <a:r>
              <a:rPr lang="en-US" dirty="0">
                <a:solidFill>
                  <a:schemeClr val="bg2"/>
                </a:solidFill>
              </a:rPr>
              <a:t>than Two Algorithms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779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Conditions for the Safe Use of Parametric Tests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distinction between parametric and non-parametric tests is based on </a:t>
            </a:r>
            <a:r>
              <a:rPr lang="en-US" dirty="0" smtClean="0"/>
              <a:t>the level </a:t>
            </a:r>
            <a:r>
              <a:rPr lang="en-US" dirty="0"/>
              <a:t>of measure represented by the data to be </a:t>
            </a:r>
            <a:r>
              <a:rPr lang="en-US" dirty="0" smtClean="0"/>
              <a:t>analyzed</a:t>
            </a:r>
          </a:p>
          <a:p>
            <a:r>
              <a:rPr lang="en-US" dirty="0" smtClean="0"/>
              <a:t>A parametric test usually </a:t>
            </a:r>
            <a:r>
              <a:rPr lang="en-US" dirty="0"/>
              <a:t>uses data composed by real </a:t>
            </a:r>
            <a:r>
              <a:rPr lang="en-US" dirty="0" smtClean="0"/>
              <a:t>values</a:t>
            </a:r>
          </a:p>
          <a:p>
            <a:r>
              <a:rPr lang="en-US" dirty="0"/>
              <a:t>However the latter does not imply that when we always dispose of this type </a:t>
            </a:r>
            <a:r>
              <a:rPr lang="en-US" dirty="0" smtClean="0"/>
              <a:t>of data</a:t>
            </a:r>
            <a:r>
              <a:rPr lang="en-US" dirty="0"/>
              <a:t>, we should use a parametric </a:t>
            </a:r>
            <a:r>
              <a:rPr lang="en-US" dirty="0" smtClean="0"/>
              <a:t>test</a:t>
            </a:r>
          </a:p>
          <a:p>
            <a:pPr lvl="1"/>
            <a:r>
              <a:rPr lang="en-US" dirty="0"/>
              <a:t>Other initial assumptions for a safe usage </a:t>
            </a:r>
            <a:r>
              <a:rPr lang="en-US" dirty="0" smtClean="0"/>
              <a:t>of parametric </a:t>
            </a:r>
            <a:r>
              <a:rPr lang="en-US" dirty="0"/>
              <a:t>tests must be </a:t>
            </a:r>
            <a:r>
              <a:rPr lang="en-US" dirty="0" smtClean="0"/>
              <a:t>fulfilled</a:t>
            </a:r>
          </a:p>
          <a:p>
            <a:pPr lvl="1"/>
            <a:r>
              <a:rPr lang="en-US" dirty="0"/>
              <a:t>The non fulfillment of these conditions might </a:t>
            </a:r>
            <a:r>
              <a:rPr lang="en-US" dirty="0" smtClean="0"/>
              <a:t>cause </a:t>
            </a:r>
            <a:r>
              <a:rPr lang="es-ES" dirty="0" smtClean="0"/>
              <a:t>a </a:t>
            </a:r>
            <a:r>
              <a:rPr lang="es-ES" dirty="0" err="1"/>
              <a:t>statistical</a:t>
            </a:r>
            <a:r>
              <a:rPr lang="es-ES" dirty="0"/>
              <a:t> </a:t>
            </a:r>
            <a:r>
              <a:rPr lang="es-ES" dirty="0" err="1"/>
              <a:t>analysis</a:t>
            </a:r>
            <a:r>
              <a:rPr lang="es-ES" dirty="0"/>
              <a:t> to lose </a:t>
            </a:r>
            <a:r>
              <a:rPr lang="es-ES" dirty="0" err="1"/>
              <a:t>credibility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921521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Conditions for the Safe Use of Parametric Tests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following conditions are needed in order to safely carry out parametric </a:t>
            </a:r>
            <a:r>
              <a:rPr lang="en-US" dirty="0" smtClean="0"/>
              <a:t>tests:</a:t>
            </a:r>
          </a:p>
          <a:p>
            <a:pPr lvl="1"/>
            <a:r>
              <a:rPr lang="en-US" b="1" dirty="0"/>
              <a:t>Independence</a:t>
            </a:r>
            <a:r>
              <a:rPr lang="en-US" dirty="0"/>
              <a:t>: In statistics, two events are independent when the fact that </a:t>
            </a:r>
            <a:r>
              <a:rPr lang="en-US" dirty="0" smtClean="0"/>
              <a:t>one occurs </a:t>
            </a:r>
            <a:r>
              <a:rPr lang="en-US" dirty="0"/>
              <a:t>does not modify the probability of the other one occurring</a:t>
            </a:r>
            <a:r>
              <a:rPr lang="en-US" dirty="0" smtClean="0"/>
              <a:t>.</a:t>
            </a:r>
          </a:p>
          <a:p>
            <a:pPr lvl="1"/>
            <a:r>
              <a:rPr lang="en-US" b="1" dirty="0"/>
              <a:t>Normality</a:t>
            </a:r>
            <a:r>
              <a:rPr lang="en-US" dirty="0"/>
              <a:t>: An observation is normal when its </a:t>
            </a:r>
            <a:r>
              <a:rPr lang="en-US" dirty="0" err="1"/>
              <a:t>behaviour</a:t>
            </a:r>
            <a:r>
              <a:rPr lang="en-US" dirty="0"/>
              <a:t> follows a normal </a:t>
            </a:r>
            <a:r>
              <a:rPr lang="en-US" dirty="0" smtClean="0"/>
              <a:t>or Gauss </a:t>
            </a:r>
            <a:r>
              <a:rPr lang="en-US" dirty="0"/>
              <a:t>distribution with a certain value of average </a:t>
            </a:r>
            <a:r>
              <a:rPr lang="en-US" i="1" dirty="0"/>
              <a:t>μ </a:t>
            </a:r>
            <a:r>
              <a:rPr lang="en-US" dirty="0"/>
              <a:t>and variance </a:t>
            </a:r>
            <a:r>
              <a:rPr lang="en-US" i="1" dirty="0"/>
              <a:t>σ</a:t>
            </a:r>
            <a:r>
              <a:rPr lang="en-US" dirty="0" smtClean="0"/>
              <a:t>.</a:t>
            </a:r>
          </a:p>
          <a:p>
            <a:pPr lvl="1"/>
            <a:r>
              <a:rPr lang="en-US" b="1" dirty="0"/>
              <a:t>Heteroscedasticity</a:t>
            </a:r>
            <a:r>
              <a:rPr lang="en-US" dirty="0"/>
              <a:t>: This property indicates the existence of a violation of </a:t>
            </a:r>
            <a:r>
              <a:rPr lang="en-US" dirty="0" smtClean="0"/>
              <a:t>the hypothesis </a:t>
            </a:r>
            <a:r>
              <a:rPr lang="en-US" dirty="0"/>
              <a:t>of equality of variances.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422440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Conditions for the Safe Use of Parametric Tests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With respect to the independence condition, </a:t>
            </a:r>
            <a:r>
              <a:rPr lang="en-US" dirty="0" err="1"/>
              <a:t>Demsˇar</a:t>
            </a:r>
            <a:r>
              <a:rPr lang="en-US" dirty="0"/>
              <a:t> </a:t>
            </a:r>
            <a:r>
              <a:rPr lang="en-US" dirty="0" smtClean="0"/>
              <a:t>suggests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 smtClean="0"/>
              <a:t>independency</a:t>
            </a:r>
            <a:r>
              <a:rPr lang="es-ES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not truly verified in </a:t>
            </a:r>
            <a:r>
              <a:rPr lang="en-US" i="1" dirty="0"/>
              <a:t>k</a:t>
            </a:r>
            <a:r>
              <a:rPr lang="en-US" dirty="0"/>
              <a:t>-FCV and </a:t>
            </a:r>
            <a:r>
              <a:rPr lang="en-US" dirty="0" smtClean="0"/>
              <a:t>5×2CV.</a:t>
            </a:r>
          </a:p>
          <a:p>
            <a:r>
              <a:rPr lang="en-US" dirty="0"/>
              <a:t>Hold-out partitions can be safely </a:t>
            </a:r>
            <a:r>
              <a:rPr lang="en-US" dirty="0" smtClean="0"/>
              <a:t>take as </a:t>
            </a:r>
            <a:r>
              <a:rPr lang="en-US" dirty="0"/>
              <a:t>independent, since training and tests partitions do not overlap</a:t>
            </a:r>
            <a:r>
              <a:rPr lang="en-US" dirty="0" smtClean="0"/>
              <a:t>.</a:t>
            </a:r>
          </a:p>
          <a:p>
            <a:r>
              <a:rPr lang="en-US" dirty="0"/>
              <a:t>The independence of the events in terms of getting results is usually obvious, </a:t>
            </a:r>
            <a:r>
              <a:rPr lang="en-US" dirty="0" smtClean="0"/>
              <a:t>given that </a:t>
            </a:r>
            <a:r>
              <a:rPr lang="en-US" dirty="0"/>
              <a:t>they are independent runs of the </a:t>
            </a:r>
            <a:r>
              <a:rPr lang="en-US" dirty="0" smtClean="0"/>
              <a:t>algorithm with </a:t>
            </a:r>
            <a:r>
              <a:rPr lang="en-US" dirty="0"/>
              <a:t>randomly generated initial seeds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8704653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Conditions for the Safe Use of Parametric Tests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Three normality tests are usually used in order to check </a:t>
            </a:r>
            <a:r>
              <a:rPr lang="en-US" dirty="0" smtClean="0"/>
              <a:t>whether normality </a:t>
            </a:r>
            <a:r>
              <a:rPr lang="en-US" dirty="0"/>
              <a:t>is present or </a:t>
            </a:r>
            <a:r>
              <a:rPr lang="en-US" dirty="0" smtClean="0"/>
              <a:t>not:</a:t>
            </a:r>
          </a:p>
          <a:p>
            <a:pPr lvl="1"/>
            <a:r>
              <a:rPr lang="en-US" i="1" dirty="0"/>
              <a:t>Kolmogorov–Smirnov</a:t>
            </a:r>
            <a:r>
              <a:rPr lang="en-US" dirty="0"/>
              <a:t>: compares the accumulated distribution of observed </a:t>
            </a:r>
            <a:r>
              <a:rPr lang="en-US" dirty="0" smtClean="0"/>
              <a:t>data with </a:t>
            </a:r>
            <a:r>
              <a:rPr lang="en-US" dirty="0"/>
              <a:t>the accumulated distribution expected from </a:t>
            </a:r>
            <a:r>
              <a:rPr lang="en-US" dirty="0" smtClean="0"/>
              <a:t>a Gaussian distribution.</a:t>
            </a:r>
          </a:p>
          <a:p>
            <a:pPr lvl="1"/>
            <a:r>
              <a:rPr lang="en-US" i="1" dirty="0" smtClean="0"/>
              <a:t>Shapiro–Wilk</a:t>
            </a:r>
            <a:r>
              <a:rPr lang="en-US" dirty="0"/>
              <a:t>: analyzes the observed data to compute the level of symmetry </a:t>
            </a:r>
            <a:r>
              <a:rPr lang="en-US" dirty="0" smtClean="0"/>
              <a:t>and kurtosis </a:t>
            </a:r>
            <a:r>
              <a:rPr lang="en-US" dirty="0"/>
              <a:t>(shape of the curve) in order to compute the difference with respect </a:t>
            </a:r>
            <a:r>
              <a:rPr lang="en-US" dirty="0" smtClean="0"/>
              <a:t>to a </a:t>
            </a:r>
            <a:r>
              <a:rPr lang="en-US" dirty="0"/>
              <a:t>Gaussian distribution </a:t>
            </a:r>
            <a:r>
              <a:rPr lang="en-US" dirty="0" smtClean="0"/>
              <a:t>afterwards.</a:t>
            </a:r>
          </a:p>
          <a:p>
            <a:pPr lvl="1"/>
            <a:r>
              <a:rPr lang="en-US" i="1" dirty="0" err="1" smtClean="0"/>
              <a:t>D’Agostino</a:t>
            </a:r>
            <a:r>
              <a:rPr lang="en-US" i="1" dirty="0" smtClean="0"/>
              <a:t>–Pearson</a:t>
            </a:r>
            <a:r>
              <a:rPr lang="en-US" dirty="0"/>
              <a:t>: first computes the skewness and kurtosis to quantify </a:t>
            </a:r>
            <a:r>
              <a:rPr lang="en-US" dirty="0" smtClean="0"/>
              <a:t>how far </a:t>
            </a:r>
            <a:r>
              <a:rPr lang="en-US" dirty="0"/>
              <a:t>from Gaussian the distribution is in terms of asymmetry and shape. It </a:t>
            </a:r>
            <a:r>
              <a:rPr lang="en-US" dirty="0" smtClean="0"/>
              <a:t>then calculates </a:t>
            </a:r>
            <a:r>
              <a:rPr lang="en-US" dirty="0"/>
              <a:t>how far each of these values differs from the value expected </a:t>
            </a:r>
            <a:r>
              <a:rPr lang="en-US" dirty="0" smtClean="0"/>
              <a:t>with a </a:t>
            </a:r>
            <a:r>
              <a:rPr lang="en-US" dirty="0"/>
              <a:t>Gaussian </a:t>
            </a:r>
            <a:r>
              <a:rPr lang="en-US" dirty="0" smtClean="0"/>
              <a:t>distribution</a:t>
            </a:r>
            <a:r>
              <a:rPr lang="es-ES" dirty="0" smtClean="0"/>
              <a:t>.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6508666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Conditions for the Safe Use of Parametric Tests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Levene’s</a:t>
            </a:r>
            <a:r>
              <a:rPr lang="en-US" dirty="0"/>
              <a:t> test is used for checking whether </a:t>
            </a:r>
            <a:r>
              <a:rPr lang="en-US" dirty="0" smtClean="0"/>
              <a:t>or not </a:t>
            </a:r>
            <a:r>
              <a:rPr lang="en-US" dirty="0"/>
              <a:t>k samples present this homogeneity </a:t>
            </a:r>
            <a:r>
              <a:rPr lang="en-US" dirty="0" smtClean="0"/>
              <a:t>of variances </a:t>
            </a:r>
            <a:r>
              <a:rPr lang="en-US" dirty="0"/>
              <a:t>(homoscedasticity</a:t>
            </a:r>
            <a:r>
              <a:rPr lang="en-US" dirty="0" smtClean="0"/>
              <a:t>).</a:t>
            </a:r>
          </a:p>
          <a:p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n-US" dirty="0" smtClean="0"/>
              <a:t>observed </a:t>
            </a:r>
            <a:r>
              <a:rPr lang="en-US" dirty="0"/>
              <a:t>data does not fulfill the normality condition, this test’s result is </a:t>
            </a:r>
            <a:r>
              <a:rPr lang="en-US" dirty="0" smtClean="0"/>
              <a:t>more reliable </a:t>
            </a:r>
            <a:r>
              <a:rPr lang="en-US" dirty="0"/>
              <a:t>than Bartlett’s </a:t>
            </a:r>
            <a:r>
              <a:rPr lang="en-US" dirty="0" smtClean="0"/>
              <a:t>test, </a:t>
            </a:r>
            <a:r>
              <a:rPr lang="en-US" dirty="0"/>
              <a:t>which checks the same property.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1450909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Data Sets and Proper Statistical Analysis</a:t>
            </a:r>
            <a:br>
              <a:rPr lang="en-US" sz="3600" dirty="0"/>
            </a:br>
            <a:r>
              <a:rPr lang="en-US" sz="3600" dirty="0"/>
              <a:t>of Data Mining Techniques</a:t>
            </a:r>
            <a:endParaRPr lang="es-ES" sz="3600" dirty="0" smtClean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>
                <a:solidFill>
                  <a:schemeClr val="bg2"/>
                </a:solidFill>
              </a:rPr>
              <a:t>Data Sets and </a:t>
            </a:r>
            <a:r>
              <a:rPr lang="es-ES" dirty="0" err="1" smtClean="0">
                <a:solidFill>
                  <a:schemeClr val="bg2"/>
                </a:solidFill>
              </a:rPr>
              <a:t>Partitions</a:t>
            </a:r>
            <a:endParaRPr lang="es-E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Using Statistical Tests to Compare </a:t>
            </a:r>
            <a:r>
              <a:rPr lang="en-US" dirty="0" smtClean="0"/>
              <a:t>Methods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Conditions for the Safe Use of Parametric </a:t>
            </a:r>
            <a:r>
              <a:rPr lang="en-US" dirty="0" smtClean="0">
                <a:solidFill>
                  <a:schemeClr val="bg2"/>
                </a:solidFill>
              </a:rPr>
              <a:t>Tests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Normality Test </a:t>
            </a:r>
            <a:r>
              <a:rPr lang="en-US" dirty="0" smtClean="0"/>
              <a:t>over </a:t>
            </a:r>
            <a:r>
              <a:rPr lang="en-US" dirty="0"/>
              <a:t>the Group of Data </a:t>
            </a:r>
            <a:r>
              <a:rPr lang="en-US" dirty="0" smtClean="0"/>
              <a:t>Sets and Algorithms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Comparing Two </a:t>
            </a:r>
            <a:r>
              <a:rPr lang="en-US" dirty="0" smtClean="0">
                <a:solidFill>
                  <a:schemeClr val="bg2"/>
                </a:solidFill>
              </a:rPr>
              <a:t>Algorithms in </a:t>
            </a:r>
            <a:r>
              <a:rPr lang="en-US" dirty="0">
                <a:solidFill>
                  <a:schemeClr val="bg2"/>
                </a:solidFill>
              </a:rPr>
              <a:t>Multiple Data Set </a:t>
            </a:r>
            <a:r>
              <a:rPr lang="en-US" dirty="0" smtClean="0">
                <a:solidFill>
                  <a:schemeClr val="bg2"/>
                </a:solidFill>
              </a:rPr>
              <a:t>Analysis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Multiple Comparisons </a:t>
            </a:r>
            <a:r>
              <a:rPr lang="en-US" dirty="0" smtClean="0">
                <a:solidFill>
                  <a:schemeClr val="bg2"/>
                </a:solidFill>
              </a:rPr>
              <a:t>Among More </a:t>
            </a:r>
            <a:r>
              <a:rPr lang="en-US" dirty="0">
                <a:solidFill>
                  <a:schemeClr val="bg2"/>
                </a:solidFill>
              </a:rPr>
              <a:t>than Two Algorithms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70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Let us consider an small case of </a:t>
            </a:r>
            <a:r>
              <a:rPr lang="en-US" dirty="0" smtClean="0"/>
              <a:t>study</a:t>
            </a:r>
          </a:p>
          <a:p>
            <a:pPr lvl="1"/>
            <a:r>
              <a:rPr lang="en-US" dirty="0"/>
              <a:t>a small set of 6 well-known classification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10-FCV as a validation scheme</a:t>
            </a:r>
          </a:p>
          <a:p>
            <a:pPr lvl="1"/>
            <a:r>
              <a:rPr lang="en-US" i="1" dirty="0" smtClean="0"/>
              <a:t>MLP </a:t>
            </a:r>
            <a:r>
              <a:rPr lang="en-US" dirty="0" smtClean="0"/>
              <a:t>as a classifier</a:t>
            </a:r>
          </a:p>
          <a:p>
            <a:pPr lvl="1"/>
            <a:r>
              <a:rPr lang="en-US" dirty="0" smtClean="0"/>
              <a:t>5 runs</a:t>
            </a:r>
          </a:p>
          <a:p>
            <a:r>
              <a:rPr lang="es-ES" dirty="0" err="1"/>
              <a:t>Please</a:t>
            </a:r>
            <a:r>
              <a:rPr lang="es-ES" dirty="0"/>
              <a:t> note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n-US" dirty="0" smtClean="0"/>
              <a:t>using </a:t>
            </a:r>
            <a:r>
              <a:rPr lang="en-US" dirty="0"/>
              <a:t>a </a:t>
            </a:r>
            <a:r>
              <a:rPr lang="en-US" i="1" dirty="0"/>
              <a:t>k</a:t>
            </a:r>
            <a:r>
              <a:rPr lang="en-US" dirty="0"/>
              <a:t>-FCV will mean that independence is not held but it is the most </a:t>
            </a:r>
            <a:r>
              <a:rPr lang="en-US" dirty="0" smtClean="0"/>
              <a:t>common validation </a:t>
            </a:r>
            <a:r>
              <a:rPr lang="en-US" dirty="0"/>
              <a:t>scheme used in classification so this study case turns out to be relevant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574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Data Sets and Proper Statistical Analysis</a:t>
            </a:r>
            <a:br>
              <a:rPr lang="en-US" sz="3600" dirty="0"/>
            </a:br>
            <a:r>
              <a:rPr lang="en-US" sz="3600" dirty="0"/>
              <a:t>of Data Mining Techniques</a:t>
            </a:r>
            <a:endParaRPr lang="es-ES" sz="3600" dirty="0" smtClean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/>
              <a:t>Data Sets and </a:t>
            </a:r>
            <a:r>
              <a:rPr lang="es-ES" dirty="0" err="1" smtClean="0"/>
              <a:t>Partitions</a:t>
            </a: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Using Statistical Tests to Compare </a:t>
            </a:r>
            <a:r>
              <a:rPr lang="en-US" dirty="0" smtClean="0">
                <a:solidFill>
                  <a:schemeClr val="bg2"/>
                </a:solidFill>
              </a:rPr>
              <a:t>Methods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Conditions for the Safe Use of Parametric </a:t>
            </a:r>
            <a:r>
              <a:rPr lang="en-US" dirty="0" smtClean="0">
                <a:solidFill>
                  <a:schemeClr val="bg2"/>
                </a:solidFill>
              </a:rPr>
              <a:t>Tests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Normality Test </a:t>
            </a:r>
            <a:r>
              <a:rPr lang="en-US" dirty="0" smtClean="0">
                <a:solidFill>
                  <a:schemeClr val="bg2"/>
                </a:solidFill>
              </a:rPr>
              <a:t>over </a:t>
            </a:r>
            <a:r>
              <a:rPr lang="en-US" dirty="0">
                <a:solidFill>
                  <a:schemeClr val="bg2"/>
                </a:solidFill>
              </a:rPr>
              <a:t>the Group of Data </a:t>
            </a:r>
            <a:r>
              <a:rPr lang="en-US" dirty="0" smtClean="0">
                <a:solidFill>
                  <a:schemeClr val="bg2"/>
                </a:solidFill>
              </a:rPr>
              <a:t>Sets and Algorithms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Comparing Two </a:t>
            </a:r>
            <a:r>
              <a:rPr lang="en-US" dirty="0" smtClean="0">
                <a:solidFill>
                  <a:schemeClr val="bg2"/>
                </a:solidFill>
              </a:rPr>
              <a:t>Algorithms in </a:t>
            </a:r>
            <a:r>
              <a:rPr lang="en-US" dirty="0">
                <a:solidFill>
                  <a:schemeClr val="bg2"/>
                </a:solidFill>
              </a:rPr>
              <a:t>Multiple Data Set </a:t>
            </a:r>
            <a:r>
              <a:rPr lang="en-US" dirty="0" smtClean="0">
                <a:solidFill>
                  <a:schemeClr val="bg2"/>
                </a:solidFill>
              </a:rPr>
              <a:t>Analysis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Multiple Comparisons </a:t>
            </a:r>
            <a:r>
              <a:rPr lang="en-US" dirty="0" smtClean="0">
                <a:solidFill>
                  <a:schemeClr val="bg2"/>
                </a:solidFill>
              </a:rPr>
              <a:t>Among More </a:t>
            </a:r>
            <a:r>
              <a:rPr lang="en-US" dirty="0">
                <a:solidFill>
                  <a:schemeClr val="bg2"/>
                </a:solidFill>
              </a:rPr>
              <a:t>than Two Algorithms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17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want to check if our samples follow a normal </a:t>
            </a:r>
            <a:r>
              <a:rPr lang="en-US" dirty="0" smtClean="0"/>
              <a:t>distribution: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As we can observe, in many cases the normality assumption is not </a:t>
            </a:r>
            <a:r>
              <a:rPr lang="en-US" dirty="0" smtClean="0"/>
              <a:t>held (indicated </a:t>
            </a:r>
            <a:r>
              <a:rPr lang="en-US" dirty="0"/>
              <a:t>by an “</a:t>
            </a:r>
            <a:r>
              <a:rPr lang="en-US" i="1" dirty="0"/>
              <a:t>a</a:t>
            </a:r>
            <a:r>
              <a:rPr lang="en-US" dirty="0"/>
              <a:t>” in the table).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1598"/>
            <a:ext cx="9036496" cy="1675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0626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Q-Q </a:t>
            </a:r>
            <a:r>
              <a:rPr lang="es-ES" dirty="0" err="1" smtClean="0"/>
              <a:t>graphics</a:t>
            </a:r>
            <a:r>
              <a:rPr lang="es-ES" dirty="0" smtClean="0"/>
              <a:t> can be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to </a:t>
            </a:r>
            <a:r>
              <a:rPr lang="en-US" dirty="0" smtClean="0"/>
              <a:t>represent </a:t>
            </a:r>
            <a:r>
              <a:rPr lang="en-US" dirty="0"/>
              <a:t>a confrontation between the quartiles from </a:t>
            </a:r>
            <a:r>
              <a:rPr lang="en-US" dirty="0" smtClean="0"/>
              <a:t>data observed </a:t>
            </a:r>
            <a:r>
              <a:rPr lang="en-US" dirty="0"/>
              <a:t>and those from the normal distributions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Complemented with histograms of the data, the normality can be visually checked</a:t>
            </a:r>
          </a:p>
        </p:txBody>
      </p:sp>
    </p:spTree>
    <p:extLst>
      <p:ext uri="{BB962C8B-B14F-4D97-AF65-F5344CB8AC3E}">
        <p14:creationId xmlns:p14="http://schemas.microsoft.com/office/powerpoint/2010/main" val="111158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general case in which the property of </a:t>
            </a:r>
            <a:r>
              <a:rPr lang="en-US" dirty="0" smtClean="0"/>
              <a:t>abnormality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/>
              <a:t>clearly</a:t>
            </a:r>
            <a:r>
              <a:rPr lang="es-ES" dirty="0"/>
              <a:t> </a:t>
            </a:r>
            <a:r>
              <a:rPr lang="es-ES" dirty="0" err="1"/>
              <a:t>presented</a:t>
            </a:r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40" y="3501008"/>
            <a:ext cx="8979818" cy="3183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0776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>
            <a:normAutofit/>
          </a:bodyPr>
          <a:lstStyle/>
          <a:p>
            <a:r>
              <a:rPr lang="es-ES" dirty="0" smtClean="0"/>
              <a:t>A </a:t>
            </a:r>
            <a:r>
              <a:rPr lang="es-ES" dirty="0" err="1" smtClean="0"/>
              <a:t>sample</a:t>
            </a:r>
            <a:r>
              <a:rPr lang="es-ES" dirty="0" smtClean="0"/>
              <a:t> </a:t>
            </a:r>
            <a:r>
              <a:rPr lang="es-ES" dirty="0" err="1" smtClean="0"/>
              <a:t>whose</a:t>
            </a:r>
            <a:r>
              <a:rPr lang="es-ES" dirty="0" smtClean="0"/>
              <a:t> </a:t>
            </a:r>
            <a:r>
              <a:rPr lang="en-US" dirty="0" smtClean="0"/>
              <a:t>distribution </a:t>
            </a:r>
            <a:r>
              <a:rPr lang="en-US" dirty="0"/>
              <a:t>follows a normal shape, and the three normality tests employed </a:t>
            </a:r>
            <a:r>
              <a:rPr lang="en-US" dirty="0" smtClean="0"/>
              <a:t>verified this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8887619" cy="3108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0086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The </a:t>
            </a:r>
            <a:r>
              <a:rPr lang="en-US" b="1" dirty="0"/>
              <a:t>non fulfillment of the normality and </a:t>
            </a:r>
            <a:r>
              <a:rPr lang="en-US" b="1" dirty="0" smtClean="0"/>
              <a:t>homoscedasticity </a:t>
            </a:r>
            <a:r>
              <a:rPr lang="es-ES" b="1" dirty="0" err="1" smtClean="0"/>
              <a:t>conditions</a:t>
            </a:r>
            <a:r>
              <a:rPr lang="es-ES" b="1" dirty="0" smtClean="0"/>
              <a:t> </a:t>
            </a:r>
            <a:r>
              <a:rPr lang="es-ES" b="1" dirty="0" err="1"/>
              <a:t>is</a:t>
            </a:r>
            <a:r>
              <a:rPr lang="es-ES" b="1" dirty="0"/>
              <a:t> perfectible</a:t>
            </a:r>
            <a:r>
              <a:rPr lang="es-ES" dirty="0" smtClean="0"/>
              <a:t>.</a:t>
            </a:r>
          </a:p>
          <a:p>
            <a:r>
              <a:rPr lang="en-US" dirty="0"/>
              <a:t>In most functions, the normality condition is not </a:t>
            </a:r>
            <a:r>
              <a:rPr lang="en-US" dirty="0" smtClean="0"/>
              <a:t>verified </a:t>
            </a:r>
            <a:r>
              <a:rPr lang="es-ES" dirty="0" smtClean="0"/>
              <a:t>in </a:t>
            </a:r>
            <a:r>
              <a:rPr lang="es-ES" dirty="0"/>
              <a:t>a single-</a:t>
            </a:r>
            <a:r>
              <a:rPr lang="es-ES" dirty="0" err="1"/>
              <a:t>problem</a:t>
            </a:r>
            <a:r>
              <a:rPr lang="es-ES" dirty="0"/>
              <a:t> </a:t>
            </a:r>
            <a:r>
              <a:rPr lang="es-ES" dirty="0" err="1" smtClean="0"/>
              <a:t>analysis</a:t>
            </a:r>
            <a:endParaRPr lang="es-ES" dirty="0" smtClean="0"/>
          </a:p>
          <a:p>
            <a:pPr lvl="1"/>
            <a:r>
              <a:rPr lang="en-US" dirty="0"/>
              <a:t>The homoscedasticity is also dependent of the </a:t>
            </a:r>
            <a:r>
              <a:rPr lang="en-US" dirty="0" smtClean="0"/>
              <a:t>number of </a:t>
            </a:r>
            <a:r>
              <a:rPr lang="en-US" dirty="0"/>
              <a:t>algorithms </a:t>
            </a:r>
            <a:r>
              <a:rPr lang="en-US" dirty="0" smtClean="0"/>
              <a:t>studied</a:t>
            </a:r>
          </a:p>
          <a:p>
            <a:r>
              <a:rPr lang="en-US" dirty="0" smtClean="0"/>
              <a:t>A sample </a:t>
            </a:r>
            <a:r>
              <a:rPr lang="en-US" dirty="0"/>
              <a:t>of 50 results that should </a:t>
            </a:r>
            <a:r>
              <a:rPr lang="en-US" dirty="0" smtClean="0"/>
              <a:t>be large </a:t>
            </a:r>
            <a:r>
              <a:rPr lang="en-US" dirty="0"/>
              <a:t>enough to fulfill the parametric conditions does not always verify the </a:t>
            </a:r>
            <a:r>
              <a:rPr lang="en-US" dirty="0" smtClean="0"/>
              <a:t>necessary precepts </a:t>
            </a:r>
            <a:r>
              <a:rPr lang="en-US" dirty="0"/>
              <a:t>for applying parametric tests, as we could see in the previous section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chemeClr val="accent2"/>
                </a:solidFill>
              </a:rPr>
              <a:t>For all these reasons, the use of non-parametric test for </a:t>
            </a:r>
            <a:r>
              <a:rPr lang="en-US" dirty="0" smtClean="0">
                <a:solidFill>
                  <a:schemeClr val="accent2"/>
                </a:solidFill>
              </a:rPr>
              <a:t>comparing ML algorithms </a:t>
            </a:r>
            <a:r>
              <a:rPr lang="es-ES" dirty="0" err="1" smtClean="0">
                <a:solidFill>
                  <a:schemeClr val="accent2"/>
                </a:solidFill>
              </a:rPr>
              <a:t>is</a:t>
            </a:r>
            <a:r>
              <a:rPr lang="es-ES" dirty="0" smtClean="0">
                <a:solidFill>
                  <a:schemeClr val="accent2"/>
                </a:solidFill>
              </a:rPr>
              <a:t> </a:t>
            </a:r>
            <a:r>
              <a:rPr lang="es-ES" dirty="0" err="1">
                <a:solidFill>
                  <a:schemeClr val="accent2"/>
                </a:solidFill>
              </a:rPr>
              <a:t>recommended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811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third condition needing to be fulfilled is </a:t>
            </a:r>
            <a:r>
              <a:rPr lang="en-US" dirty="0" smtClean="0"/>
              <a:t>heteroscedasticity</a:t>
            </a:r>
          </a:p>
          <a:p>
            <a:r>
              <a:rPr lang="es-ES" dirty="0" err="1"/>
              <a:t>Applying</a:t>
            </a:r>
            <a:r>
              <a:rPr lang="es-ES" dirty="0"/>
              <a:t> </a:t>
            </a:r>
            <a:r>
              <a:rPr lang="es-ES" dirty="0" err="1" smtClean="0"/>
              <a:t>Levene’s</a:t>
            </a:r>
            <a:r>
              <a:rPr lang="es-ES" dirty="0" smtClean="0"/>
              <a:t> </a:t>
            </a:r>
            <a:r>
              <a:rPr lang="en-US" dirty="0" smtClean="0"/>
              <a:t>test </a:t>
            </a:r>
            <a:r>
              <a:rPr lang="en-US" dirty="0"/>
              <a:t>to the samples of the six data sets </a:t>
            </a:r>
            <a:r>
              <a:rPr lang="en-US" dirty="0" smtClean="0"/>
              <a:t>results in the following table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non fulfillment of the normality and </a:t>
            </a:r>
            <a:r>
              <a:rPr lang="en-US" b="1" dirty="0" smtClean="0"/>
              <a:t>homoscedasticity </a:t>
            </a:r>
            <a:r>
              <a:rPr lang="es-ES" b="1" dirty="0" err="1" smtClean="0"/>
              <a:t>conditions</a:t>
            </a:r>
            <a:r>
              <a:rPr lang="es-ES" b="1" dirty="0" smtClean="0"/>
              <a:t> </a:t>
            </a:r>
            <a:r>
              <a:rPr lang="es-ES" b="1" dirty="0" err="1"/>
              <a:t>is</a:t>
            </a:r>
            <a:r>
              <a:rPr lang="es-ES" b="1" dirty="0"/>
              <a:t> perfectible</a:t>
            </a:r>
            <a:r>
              <a:rPr lang="es-ES" dirty="0"/>
              <a:t>.</a:t>
            </a:r>
            <a:endParaRPr lang="en-US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13305"/>
            <a:ext cx="8064896" cy="941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42670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Data Sets and Proper Statistical Analysis</a:t>
            </a:r>
            <a:br>
              <a:rPr lang="en-US" sz="3600" dirty="0"/>
            </a:br>
            <a:r>
              <a:rPr lang="en-US" sz="3600" dirty="0"/>
              <a:t>of Data Mining Techniques</a:t>
            </a:r>
            <a:endParaRPr lang="es-ES" sz="3600" dirty="0" smtClean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>
                <a:solidFill>
                  <a:schemeClr val="bg2"/>
                </a:solidFill>
              </a:rPr>
              <a:t>Data Sets and </a:t>
            </a:r>
            <a:r>
              <a:rPr lang="es-ES" dirty="0" err="1" smtClean="0">
                <a:solidFill>
                  <a:schemeClr val="bg2"/>
                </a:solidFill>
              </a:rPr>
              <a:t>Partitions</a:t>
            </a:r>
            <a:endParaRPr lang="es-E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Using Statistical Tests to Compare </a:t>
            </a:r>
            <a:r>
              <a:rPr lang="en-US" dirty="0" smtClean="0"/>
              <a:t>Methods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Conditions for the Safe Use of Parametric </a:t>
            </a:r>
            <a:r>
              <a:rPr lang="en-US" dirty="0" smtClean="0">
                <a:solidFill>
                  <a:schemeClr val="bg2"/>
                </a:solidFill>
              </a:rPr>
              <a:t>Tests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Normality Test </a:t>
            </a:r>
            <a:r>
              <a:rPr lang="en-US" dirty="0" smtClean="0">
                <a:solidFill>
                  <a:schemeClr val="bg2"/>
                </a:solidFill>
              </a:rPr>
              <a:t>over </a:t>
            </a:r>
            <a:r>
              <a:rPr lang="en-US" dirty="0">
                <a:solidFill>
                  <a:schemeClr val="bg2"/>
                </a:solidFill>
              </a:rPr>
              <a:t>the Group of Data </a:t>
            </a:r>
            <a:r>
              <a:rPr lang="en-US" dirty="0" smtClean="0">
                <a:solidFill>
                  <a:schemeClr val="bg2"/>
                </a:solidFill>
              </a:rPr>
              <a:t>Sets and Algorithms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Non-parametric Tests for Comparing Two </a:t>
            </a:r>
            <a:r>
              <a:rPr lang="en-US" dirty="0" smtClean="0"/>
              <a:t>Algorithms in </a:t>
            </a:r>
            <a:r>
              <a:rPr lang="en-US" dirty="0"/>
              <a:t>Multiple Data Set </a:t>
            </a:r>
            <a:r>
              <a:rPr lang="en-US" dirty="0" smtClean="0"/>
              <a:t>Analysis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Multiple Comparisons </a:t>
            </a:r>
            <a:r>
              <a:rPr lang="en-US" dirty="0" smtClean="0">
                <a:solidFill>
                  <a:schemeClr val="bg2"/>
                </a:solidFill>
              </a:rPr>
              <a:t>Among More </a:t>
            </a:r>
            <a:r>
              <a:rPr lang="en-US" dirty="0">
                <a:solidFill>
                  <a:schemeClr val="bg2"/>
                </a:solidFill>
              </a:rPr>
              <a:t>than Two Algorithms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708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ML approaches have been compared through parametric tests by means of paired </a:t>
            </a:r>
            <a:r>
              <a:rPr lang="en-US" i="1" dirty="0" smtClean="0"/>
              <a:t>t </a:t>
            </a:r>
            <a:r>
              <a:rPr lang="es-ES" dirty="0" err="1" smtClean="0"/>
              <a:t>tests</a:t>
            </a:r>
            <a:endParaRPr lang="es-ES" dirty="0" smtClean="0"/>
          </a:p>
          <a:p>
            <a:r>
              <a:rPr lang="en-US" dirty="0"/>
              <a:t>In some cases, the </a:t>
            </a:r>
            <a:r>
              <a:rPr lang="en-US" i="1" dirty="0"/>
              <a:t>t </a:t>
            </a:r>
            <a:r>
              <a:rPr lang="en-US" dirty="0"/>
              <a:t>test is accompanied with the non-parametric Wilcoxon </a:t>
            </a:r>
            <a:r>
              <a:rPr lang="en-US" dirty="0" smtClean="0"/>
              <a:t>test applied </a:t>
            </a:r>
            <a:r>
              <a:rPr lang="en-US" dirty="0"/>
              <a:t>over multiple data </a:t>
            </a:r>
            <a:r>
              <a:rPr lang="en-US" dirty="0" smtClean="0"/>
              <a:t>sets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Their </a:t>
            </a:r>
            <a:r>
              <a:rPr lang="en-US" dirty="0"/>
              <a:t>use </a:t>
            </a:r>
            <a:r>
              <a:rPr lang="en-US" dirty="0" smtClean="0"/>
              <a:t>is </a:t>
            </a:r>
            <a:r>
              <a:rPr lang="en-US" dirty="0"/>
              <a:t>correct when </a:t>
            </a:r>
            <a:r>
              <a:rPr lang="en-US" dirty="0" smtClean="0"/>
              <a:t>we are </a:t>
            </a:r>
            <a:r>
              <a:rPr lang="en-US" dirty="0"/>
              <a:t>interested in finding the differences between two </a:t>
            </a:r>
            <a:r>
              <a:rPr lang="en-US" dirty="0" smtClean="0"/>
              <a:t>methods</a:t>
            </a:r>
          </a:p>
          <a:p>
            <a:pPr lvl="1"/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/>
              <a:t>must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smtClean="0"/>
              <a:t>be </a:t>
            </a:r>
            <a:r>
              <a:rPr lang="en-US" dirty="0" smtClean="0"/>
              <a:t>used </a:t>
            </a:r>
            <a:r>
              <a:rPr lang="en-US" dirty="0"/>
              <a:t>when we are interested in comparisons that include several methods.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726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Normality Test over the Group of Data Sets</a:t>
            </a:r>
            <a:br>
              <a:rPr lang="en-US" sz="3600" dirty="0"/>
            </a:br>
            <a:r>
              <a:rPr lang="en-US" sz="3600" dirty="0"/>
              <a:t>and Algorithms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n-US" dirty="0" smtClean="0"/>
              <a:t>case </a:t>
            </a:r>
            <a:r>
              <a:rPr lang="en-US" dirty="0"/>
              <a:t>of repeating pairwise comparisons, there is an associated error that grows as </a:t>
            </a:r>
            <a:r>
              <a:rPr lang="en-US" dirty="0" smtClean="0"/>
              <a:t>the number </a:t>
            </a:r>
            <a:r>
              <a:rPr lang="en-US" dirty="0"/>
              <a:t>of comparisons done </a:t>
            </a:r>
            <a:r>
              <a:rPr lang="en-US" dirty="0" smtClean="0"/>
              <a:t>increases</a:t>
            </a:r>
          </a:p>
          <a:p>
            <a:r>
              <a:rPr lang="en-US" dirty="0" smtClean="0"/>
              <a:t>It is </a:t>
            </a:r>
            <a:r>
              <a:rPr lang="en-US" dirty="0"/>
              <a:t>the family-wise error rate (FWER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It is the </a:t>
            </a:r>
            <a:r>
              <a:rPr lang="en-US" dirty="0"/>
              <a:t>probability of at least one error in the family of </a:t>
            </a:r>
            <a:r>
              <a:rPr lang="en-US" dirty="0" smtClean="0"/>
              <a:t>hypotheses</a:t>
            </a:r>
          </a:p>
          <a:p>
            <a:r>
              <a:rPr lang="es-ES" dirty="0"/>
              <a:t>To </a:t>
            </a:r>
            <a:r>
              <a:rPr lang="es-ES" dirty="0" err="1" smtClean="0"/>
              <a:t>solve</a:t>
            </a:r>
            <a:r>
              <a:rPr lang="es-ES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problem, some authors use the </a:t>
            </a:r>
            <a:r>
              <a:rPr lang="en-US" dirty="0" err="1"/>
              <a:t>Bonferroni</a:t>
            </a:r>
            <a:r>
              <a:rPr lang="en-US" dirty="0"/>
              <a:t> correction for applying paired </a:t>
            </a:r>
            <a:r>
              <a:rPr lang="en-US" i="1" dirty="0"/>
              <a:t>t </a:t>
            </a:r>
            <a:r>
              <a:rPr lang="en-US" dirty="0" smtClean="0"/>
              <a:t>test </a:t>
            </a:r>
            <a:r>
              <a:rPr lang="es-ES" dirty="0" err="1"/>
              <a:t>although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recommended</a:t>
            </a:r>
            <a:r>
              <a:rPr lang="es-E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31350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Wilcoxon Signed-Ranks 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is the analogue of the paired t-test in non-parametric statistical </a:t>
            </a:r>
            <a:r>
              <a:rPr lang="en-US" dirty="0" smtClean="0"/>
              <a:t>procedures</a:t>
            </a:r>
          </a:p>
          <a:p>
            <a:r>
              <a:rPr lang="en-US" dirty="0" smtClean="0"/>
              <a:t>It </a:t>
            </a:r>
            <a:r>
              <a:rPr lang="en-US" dirty="0"/>
              <a:t>is a pairwise test that aims to detect significant differences </a:t>
            </a:r>
            <a:r>
              <a:rPr lang="en-US" dirty="0" smtClean="0"/>
              <a:t>between 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/>
              <a:t>sample</a:t>
            </a:r>
            <a:r>
              <a:rPr lang="es-ES" dirty="0"/>
              <a:t> </a:t>
            </a:r>
            <a:r>
              <a:rPr lang="es-ES" dirty="0" err="1" smtClean="0"/>
              <a:t>means</a:t>
            </a:r>
            <a:endParaRPr lang="es-ES" dirty="0" smtClean="0"/>
          </a:p>
          <a:p>
            <a:pPr lvl="1"/>
            <a:r>
              <a:rPr lang="en-US" dirty="0" smtClean="0"/>
              <a:t>i.e. the </a:t>
            </a:r>
            <a:r>
              <a:rPr lang="en-US" dirty="0"/>
              <a:t>behavior of two </a:t>
            </a:r>
            <a:r>
              <a:rPr lang="en-US" dirty="0" smtClean="0"/>
              <a:t>algorithms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727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Sets and </a:t>
            </a:r>
            <a:r>
              <a:rPr lang="es-ES" sz="3600" dirty="0" err="1"/>
              <a:t>Partitions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ultimate goal of any </a:t>
            </a:r>
            <a:r>
              <a:rPr lang="en-US" dirty="0" smtClean="0"/>
              <a:t>DM process </a:t>
            </a:r>
            <a:r>
              <a:rPr lang="en-US" dirty="0"/>
              <a:t>is to be applied to real life </a:t>
            </a:r>
            <a:r>
              <a:rPr lang="en-US" dirty="0" smtClean="0"/>
              <a:t>problems</a:t>
            </a:r>
          </a:p>
          <a:p>
            <a:r>
              <a:rPr lang="es-ES" dirty="0" err="1" smtClean="0"/>
              <a:t>Testing</a:t>
            </a:r>
            <a:r>
              <a:rPr lang="es-ES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technique in every problem is </a:t>
            </a:r>
            <a:r>
              <a:rPr lang="en-US" dirty="0" smtClean="0"/>
              <a:t>unfeasible</a:t>
            </a:r>
          </a:p>
          <a:p>
            <a:r>
              <a:rPr lang="en-US" dirty="0" smtClean="0"/>
              <a:t>The </a:t>
            </a:r>
            <a:r>
              <a:rPr lang="en-US" dirty="0"/>
              <a:t>common procedure is to evaluate </a:t>
            </a:r>
            <a:r>
              <a:rPr lang="en-US" dirty="0" smtClean="0"/>
              <a:t>such a </a:t>
            </a:r>
            <a:r>
              <a:rPr lang="en-US" dirty="0"/>
              <a:t>technique in a set of standard </a:t>
            </a:r>
            <a:r>
              <a:rPr lang="en-US" dirty="0" smtClean="0"/>
              <a:t>DM problems </a:t>
            </a:r>
            <a:r>
              <a:rPr lang="en-US" dirty="0"/>
              <a:t>(or data sets) publicly available</a:t>
            </a:r>
            <a:endParaRPr lang="en-US" dirty="0" smtClean="0"/>
          </a:p>
          <a:p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1583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Wilcoxon Signed-Ranks 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Let </a:t>
            </a:r>
            <a:r>
              <a:rPr lang="en-US" i="1" dirty="0"/>
              <a:t>d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/>
              <a:t>be the </a:t>
            </a:r>
            <a:r>
              <a:rPr lang="en-US" dirty="0" smtClean="0"/>
              <a:t>difference between </a:t>
            </a:r>
            <a:r>
              <a:rPr lang="en-US" dirty="0"/>
              <a:t>the performance scores of the two classifiers on </a:t>
            </a:r>
            <a:r>
              <a:rPr lang="en-US" i="1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</a:t>
            </a:r>
            <a:r>
              <a:rPr lang="en-US" dirty="0"/>
              <a:t>out of </a:t>
            </a:r>
            <a:r>
              <a:rPr lang="en-US" i="1" dirty="0" err="1"/>
              <a:t>N</a:t>
            </a:r>
            <a:r>
              <a:rPr lang="en-US" i="1" baseline="-25000" dirty="0" err="1"/>
              <a:t>ds</a:t>
            </a:r>
            <a:r>
              <a:rPr lang="en-US" i="1" dirty="0"/>
              <a:t> </a:t>
            </a:r>
            <a:r>
              <a:rPr lang="en-US" dirty="0"/>
              <a:t>data </a:t>
            </a:r>
            <a:r>
              <a:rPr lang="en-US" dirty="0" smtClean="0"/>
              <a:t>sets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n-US" dirty="0" smtClean="0"/>
              <a:t>differences </a:t>
            </a:r>
            <a:r>
              <a:rPr lang="en-US" dirty="0"/>
              <a:t>are ranked according to their absolute </a:t>
            </a:r>
            <a:r>
              <a:rPr lang="en-US" dirty="0" smtClean="0"/>
              <a:t>values</a:t>
            </a:r>
          </a:p>
          <a:p>
            <a:pPr lvl="1"/>
            <a:r>
              <a:rPr lang="es-ES" dirty="0" err="1"/>
              <a:t>average</a:t>
            </a:r>
            <a:r>
              <a:rPr lang="es-ES" dirty="0"/>
              <a:t> </a:t>
            </a:r>
            <a:r>
              <a:rPr lang="es-ES" dirty="0" err="1"/>
              <a:t>ranks</a:t>
            </a:r>
            <a:r>
              <a:rPr lang="es-ES" dirty="0"/>
              <a:t> are </a:t>
            </a:r>
            <a:r>
              <a:rPr lang="es-ES" dirty="0" err="1" smtClean="0"/>
              <a:t>assigned</a:t>
            </a:r>
            <a:r>
              <a:rPr lang="es-ES" dirty="0" smtClean="0"/>
              <a:t> in </a:t>
            </a:r>
            <a:r>
              <a:rPr lang="es-ES" dirty="0"/>
              <a:t>case of </a:t>
            </a:r>
            <a:r>
              <a:rPr lang="es-ES" dirty="0" err="1" smtClean="0"/>
              <a:t>ties</a:t>
            </a:r>
            <a:endParaRPr lang="es-ES" dirty="0" smtClean="0"/>
          </a:p>
          <a:p>
            <a:r>
              <a:rPr lang="en-US" dirty="0"/>
              <a:t>Let </a:t>
            </a:r>
            <a:r>
              <a:rPr lang="en-US" i="1" dirty="0"/>
              <a:t>R</a:t>
            </a:r>
            <a:r>
              <a:rPr lang="en-US" baseline="30000" dirty="0"/>
              <a:t>+</a:t>
            </a:r>
            <a:r>
              <a:rPr lang="en-US" dirty="0"/>
              <a:t> be the sum of ranks for the data sets </a:t>
            </a:r>
            <a:r>
              <a:rPr lang="en-US" dirty="0" err="1"/>
              <a:t>onwhich</a:t>
            </a:r>
            <a:r>
              <a:rPr lang="en-US" dirty="0"/>
              <a:t> the first </a:t>
            </a:r>
            <a:r>
              <a:rPr lang="en-US" dirty="0" smtClean="0"/>
              <a:t>algorithm outperformed </a:t>
            </a:r>
            <a:r>
              <a:rPr lang="en-US" dirty="0"/>
              <a:t>the second, and </a:t>
            </a:r>
            <a:r>
              <a:rPr lang="en-US" i="1" dirty="0"/>
              <a:t>R</a:t>
            </a:r>
            <a:r>
              <a:rPr lang="en-US" baseline="30000" dirty="0"/>
              <a:t>−</a:t>
            </a:r>
            <a:r>
              <a:rPr lang="en-US" dirty="0"/>
              <a:t> the sum of ranks for the opposite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4437112"/>
            <a:ext cx="54959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48135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Wilcoxon Signed-Ranks 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i="1" dirty="0"/>
              <a:t>T </a:t>
            </a:r>
            <a:r>
              <a:rPr lang="en-US" dirty="0"/>
              <a:t>be the smaller of the </a:t>
            </a:r>
            <a:r>
              <a:rPr lang="en-US" dirty="0" smtClean="0"/>
              <a:t>sums</a:t>
            </a:r>
          </a:p>
          <a:p>
            <a:pPr lvl="1"/>
            <a:r>
              <a:rPr lang="en-US" dirty="0" smtClean="0"/>
              <a:t> </a:t>
            </a:r>
            <a:r>
              <a:rPr lang="en-US" i="1" dirty="0"/>
              <a:t>T </a:t>
            </a:r>
            <a:r>
              <a:rPr lang="en-US" dirty="0"/>
              <a:t>= </a:t>
            </a:r>
            <a:r>
              <a:rPr lang="en-US" i="1" dirty="0"/>
              <a:t>min(R</a:t>
            </a:r>
            <a:r>
              <a:rPr lang="en-US" baseline="30000" dirty="0" smtClean="0"/>
              <a:t>+</a:t>
            </a:r>
            <a:r>
              <a:rPr lang="es-ES" i="1" dirty="0" smtClean="0"/>
              <a:t>, </a:t>
            </a:r>
            <a:r>
              <a:rPr lang="es-ES" i="1" dirty="0"/>
              <a:t>R</a:t>
            </a:r>
            <a:r>
              <a:rPr lang="es-ES" baseline="30000" dirty="0" smtClean="0"/>
              <a:t>−</a:t>
            </a:r>
            <a:r>
              <a:rPr lang="es-ES" i="1" dirty="0" smtClean="0"/>
              <a:t>)</a:t>
            </a:r>
          </a:p>
          <a:p>
            <a:r>
              <a:rPr lang="en-US" dirty="0"/>
              <a:t>If </a:t>
            </a:r>
            <a:r>
              <a:rPr lang="en-US" i="1" dirty="0"/>
              <a:t>T </a:t>
            </a:r>
            <a:r>
              <a:rPr lang="en-US" dirty="0"/>
              <a:t>is less than or </a:t>
            </a:r>
            <a:r>
              <a:rPr lang="en-US" dirty="0" smtClean="0"/>
              <a:t>equal to </a:t>
            </a:r>
            <a:r>
              <a:rPr lang="en-US" dirty="0"/>
              <a:t>the value of the distribution of Wilcoxon for </a:t>
            </a:r>
            <a:r>
              <a:rPr lang="en-US" i="1" dirty="0" err="1"/>
              <a:t>Nds</a:t>
            </a:r>
            <a:r>
              <a:rPr lang="en-US" i="1" dirty="0"/>
              <a:t> </a:t>
            </a:r>
            <a:r>
              <a:rPr lang="en-US" dirty="0"/>
              <a:t>degrees of </a:t>
            </a:r>
            <a:r>
              <a:rPr lang="en-US" dirty="0" smtClean="0"/>
              <a:t>freedom </a:t>
            </a:r>
            <a:r>
              <a:rPr lang="en-US" dirty="0"/>
              <a:t>the null hypothesis of equality of means is rejected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71365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Wilcoxon Signed-Ranks 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Wilcoxon signed ranks test is more sensible than the t-test</a:t>
            </a:r>
          </a:p>
          <a:p>
            <a:pPr lvl="1"/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assumes</a:t>
            </a:r>
            <a:r>
              <a:rPr lang="es-ES" dirty="0"/>
              <a:t> </a:t>
            </a:r>
            <a:r>
              <a:rPr lang="es-ES" dirty="0" err="1" smtClean="0"/>
              <a:t>commensurability</a:t>
            </a:r>
            <a:r>
              <a:rPr lang="es-ES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differences, but only </a:t>
            </a:r>
            <a:r>
              <a:rPr lang="en-US" dirty="0" smtClean="0"/>
              <a:t>qualitatively</a:t>
            </a:r>
          </a:p>
          <a:p>
            <a:pPr lvl="1"/>
            <a:r>
              <a:rPr lang="en-US" dirty="0" smtClean="0"/>
              <a:t>Greater </a:t>
            </a:r>
            <a:r>
              <a:rPr lang="en-US" dirty="0"/>
              <a:t>differences still count </a:t>
            </a:r>
            <a:r>
              <a:rPr lang="en-US" dirty="0" smtClean="0"/>
              <a:t>more, which </a:t>
            </a:r>
            <a:r>
              <a:rPr lang="en-US" dirty="0"/>
              <a:t>is probably desired, but the absolute magnitudes are </a:t>
            </a:r>
            <a:r>
              <a:rPr lang="en-US" dirty="0" smtClean="0"/>
              <a:t>ignored</a:t>
            </a:r>
          </a:p>
          <a:p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statistical</a:t>
            </a:r>
            <a:r>
              <a:rPr lang="es-ES" dirty="0" smtClean="0"/>
              <a:t> </a:t>
            </a:r>
            <a:r>
              <a:rPr lang="en-US" dirty="0" smtClean="0"/>
              <a:t>point </a:t>
            </a:r>
            <a:r>
              <a:rPr lang="en-US" dirty="0"/>
              <a:t>of view, the test is safer since it does not assume normal distributions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99076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Pairwise Comparisons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</a:t>
            </a:r>
            <a:r>
              <a:rPr lang="en-US" dirty="0"/>
              <a:t>will perform the statistical analysis by means of pairwise </a:t>
            </a:r>
            <a:r>
              <a:rPr lang="en-US" dirty="0" smtClean="0"/>
              <a:t>comparisons by </a:t>
            </a:r>
            <a:r>
              <a:rPr lang="en-US" dirty="0"/>
              <a:t>using the results of performance measures obtained by the </a:t>
            </a:r>
            <a:r>
              <a:rPr lang="en-US" dirty="0" smtClean="0"/>
              <a:t>algorithms </a:t>
            </a:r>
            <a:r>
              <a:rPr lang="en-US" dirty="0"/>
              <a:t>MLP, RBFN, SONN and </a:t>
            </a:r>
            <a:r>
              <a:rPr lang="en-US" dirty="0" smtClean="0"/>
              <a:t>LVQ</a:t>
            </a:r>
          </a:p>
          <a:p>
            <a:r>
              <a:rPr lang="en-US" dirty="0" smtClean="0"/>
              <a:t>In </a:t>
            </a:r>
            <a:r>
              <a:rPr lang="en-US" dirty="0"/>
              <a:t>order to compare the results between two algorithms and to stipulate </a:t>
            </a:r>
            <a:r>
              <a:rPr lang="en-US" dirty="0" smtClean="0"/>
              <a:t>which one </a:t>
            </a:r>
            <a:r>
              <a:rPr lang="en-US" dirty="0"/>
              <a:t>is the best, we can perform </a:t>
            </a:r>
            <a:r>
              <a:rPr lang="en-US" dirty="0" smtClean="0"/>
              <a:t>a Wilcoxon </a:t>
            </a:r>
            <a:r>
              <a:rPr lang="en-US" dirty="0"/>
              <a:t>signed-rank </a:t>
            </a:r>
            <a:r>
              <a:rPr lang="en-US" dirty="0" smtClean="0"/>
              <a:t>test</a:t>
            </a:r>
          </a:p>
          <a:p>
            <a:r>
              <a:rPr lang="en-US" dirty="0"/>
              <a:t>This statement must be enclosed by a probability of error, that is </a:t>
            </a:r>
            <a:r>
              <a:rPr lang="en-US" dirty="0" smtClean="0"/>
              <a:t>the complement </a:t>
            </a:r>
            <a:r>
              <a:rPr lang="en-US" dirty="0"/>
              <a:t>of the probability of reporting that two systems are the same, called </a:t>
            </a:r>
            <a:r>
              <a:rPr lang="en-US" dirty="0" smtClean="0"/>
              <a:t>the </a:t>
            </a:r>
            <a:r>
              <a:rPr lang="es-ES" i="1" dirty="0" smtClean="0"/>
              <a:t>p </a:t>
            </a:r>
            <a:r>
              <a:rPr lang="es-ES" dirty="0" err="1"/>
              <a:t>value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86680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Pairwise Comparisons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446540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93096"/>
            <a:ext cx="8446540" cy="2389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123728" y="1619761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Ranks</a:t>
            </a:r>
            <a:r>
              <a:rPr lang="es-ES" dirty="0" smtClean="0"/>
              <a:t> </a:t>
            </a:r>
            <a:r>
              <a:rPr lang="es-ES" dirty="0" err="1" smtClean="0"/>
              <a:t>obtained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990514" y="3933056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Results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Wilcoxon’s</a:t>
            </a:r>
            <a:r>
              <a:rPr lang="es-ES" dirty="0" smtClean="0"/>
              <a:t> test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56849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Pairwise Comparisons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comparisons performed in this study are independent, so they never have to </a:t>
            </a:r>
            <a:r>
              <a:rPr lang="en-US" dirty="0" smtClean="0"/>
              <a:t>be </a:t>
            </a:r>
            <a:r>
              <a:rPr lang="es-ES" dirty="0" err="1" smtClean="0"/>
              <a:t>considered</a:t>
            </a:r>
            <a:r>
              <a:rPr lang="es-ES" dirty="0" smtClean="0"/>
              <a:t> </a:t>
            </a:r>
            <a:r>
              <a:rPr lang="es-ES" dirty="0"/>
              <a:t>in a </a:t>
            </a:r>
            <a:r>
              <a:rPr lang="es-ES" dirty="0" err="1" smtClean="0"/>
              <a:t>whole</a:t>
            </a:r>
            <a:endParaRPr lang="es-ES" dirty="0" smtClean="0"/>
          </a:p>
          <a:p>
            <a:r>
              <a:rPr lang="en-US" dirty="0"/>
              <a:t>If we try to extract a conclusion which involves more than </a:t>
            </a:r>
            <a:r>
              <a:rPr lang="en-US" dirty="0" smtClean="0"/>
              <a:t>one comparison </a:t>
            </a:r>
            <a:r>
              <a:rPr lang="en-US" dirty="0"/>
              <a:t>from the previous </a:t>
            </a:r>
            <a:r>
              <a:rPr lang="en-US" dirty="0" err="1"/>
              <a:t>tables,wewill</a:t>
            </a:r>
            <a:r>
              <a:rPr lang="en-US" dirty="0"/>
              <a:t> lose control of the </a:t>
            </a:r>
            <a:r>
              <a:rPr lang="en-US" dirty="0" smtClean="0"/>
              <a:t>FWER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statement: “SONN obtains a classification rate better than RBFN, LVQ and </a:t>
            </a:r>
            <a:r>
              <a:rPr lang="en-US" dirty="0" smtClean="0"/>
              <a:t>MLP algorithms </a:t>
            </a:r>
            <a:r>
              <a:rPr lang="en-US" dirty="0"/>
              <a:t>with a </a:t>
            </a:r>
            <a:r>
              <a:rPr lang="en-US" i="1" dirty="0"/>
              <a:t>p </a:t>
            </a:r>
            <a:r>
              <a:rPr lang="en-US" dirty="0"/>
              <a:t>value lower than 0.05” is </a:t>
            </a:r>
            <a:r>
              <a:rPr lang="en-US" dirty="0" smtClean="0"/>
              <a:t>incorrect</a:t>
            </a:r>
          </a:p>
        </p:txBody>
      </p:sp>
    </p:spTree>
    <p:extLst>
      <p:ext uri="{BB962C8B-B14F-4D97-AF65-F5344CB8AC3E}">
        <p14:creationId xmlns:p14="http://schemas.microsoft.com/office/powerpoint/2010/main" val="36246689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Pairwise Comparisons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true statistical signification for combining pairwise comparisons is </a:t>
            </a:r>
            <a:r>
              <a:rPr lang="en-US" dirty="0" smtClean="0"/>
              <a:t>given </a:t>
            </a:r>
            <a:r>
              <a:rPr lang="es-ES" dirty="0" err="1" smtClean="0"/>
              <a:t>by</a:t>
            </a:r>
            <a:endParaRPr lang="en-US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14688"/>
            <a:ext cx="6005064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86263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Data Sets and Proper Statistical Analysis</a:t>
            </a:r>
            <a:br>
              <a:rPr lang="en-US" sz="3600" dirty="0"/>
            </a:br>
            <a:r>
              <a:rPr lang="en-US" sz="3600" dirty="0"/>
              <a:t>of Data Mining Techniques</a:t>
            </a:r>
            <a:endParaRPr lang="es-ES" sz="3600" dirty="0" smtClean="0">
              <a:solidFill>
                <a:schemeClr val="bg2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dirty="0">
                <a:solidFill>
                  <a:schemeClr val="bg2"/>
                </a:solidFill>
              </a:rPr>
              <a:t>Data Sets and </a:t>
            </a:r>
            <a:r>
              <a:rPr lang="es-ES" dirty="0" err="1" smtClean="0">
                <a:solidFill>
                  <a:schemeClr val="bg2"/>
                </a:solidFill>
              </a:rPr>
              <a:t>Partitions</a:t>
            </a:r>
            <a:endParaRPr lang="es-ES" dirty="0" smtClean="0">
              <a:solidFill>
                <a:schemeClr val="bg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Using Statistical Tests to Compare </a:t>
            </a:r>
            <a:r>
              <a:rPr lang="en-US" dirty="0" smtClean="0"/>
              <a:t>Methods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Conditions for the Safe Use of Parametric </a:t>
            </a:r>
            <a:r>
              <a:rPr lang="en-US" dirty="0" smtClean="0">
                <a:solidFill>
                  <a:schemeClr val="bg2"/>
                </a:solidFill>
              </a:rPr>
              <a:t>Tests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Normality Test </a:t>
            </a:r>
            <a:r>
              <a:rPr lang="en-US" dirty="0" smtClean="0">
                <a:solidFill>
                  <a:schemeClr val="bg2"/>
                </a:solidFill>
              </a:rPr>
              <a:t>over </a:t>
            </a:r>
            <a:r>
              <a:rPr lang="en-US" dirty="0">
                <a:solidFill>
                  <a:schemeClr val="bg2"/>
                </a:solidFill>
              </a:rPr>
              <a:t>the Group of Data </a:t>
            </a:r>
            <a:r>
              <a:rPr lang="en-US" dirty="0" smtClean="0">
                <a:solidFill>
                  <a:schemeClr val="bg2"/>
                </a:solidFill>
              </a:rPr>
              <a:t>Sets and Algorithms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>
                <a:solidFill>
                  <a:schemeClr val="bg2"/>
                </a:solidFill>
              </a:rPr>
              <a:t>Non-parametric Tests for Comparing Two </a:t>
            </a:r>
            <a:r>
              <a:rPr lang="en-US" dirty="0" smtClean="0">
                <a:solidFill>
                  <a:schemeClr val="bg2"/>
                </a:solidFill>
              </a:rPr>
              <a:t>Algorithms in </a:t>
            </a:r>
            <a:r>
              <a:rPr lang="en-US" dirty="0">
                <a:solidFill>
                  <a:schemeClr val="bg2"/>
                </a:solidFill>
              </a:rPr>
              <a:t>Multiple Data Set </a:t>
            </a:r>
            <a:r>
              <a:rPr lang="en-US" dirty="0" smtClean="0">
                <a:solidFill>
                  <a:schemeClr val="bg2"/>
                </a:solidFill>
              </a:rPr>
              <a:t>Analysis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Non-parametric Tests for Multiple Comparisons </a:t>
            </a:r>
            <a:r>
              <a:rPr lang="en-US" dirty="0" smtClean="0"/>
              <a:t>Among More </a:t>
            </a:r>
            <a:r>
              <a:rPr lang="en-US" dirty="0"/>
              <a:t>than Two Algorithms</a:t>
            </a:r>
          </a:p>
          <a:p>
            <a:pPr marL="514350" indent="-514350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708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2800" dirty="0"/>
              <a:t>Non-parametric Tests for Multiple Comparisons Among</a:t>
            </a:r>
            <a:br>
              <a:rPr lang="en-US" sz="2800" dirty="0"/>
            </a:br>
            <a:r>
              <a:rPr lang="en-US" sz="2800" dirty="0"/>
              <a:t>More than Two Algorithms</a:t>
            </a:r>
            <a:endParaRPr 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comparison procedures are designed for allowing the FWER to be </a:t>
            </a:r>
            <a:r>
              <a:rPr lang="en-US" dirty="0" smtClean="0"/>
              <a:t>fixed</a:t>
            </a:r>
          </a:p>
          <a:p>
            <a:r>
              <a:rPr lang="en-US" dirty="0" smtClean="0"/>
              <a:t>They take </a:t>
            </a:r>
            <a:r>
              <a:rPr lang="en-US" dirty="0"/>
              <a:t>into account all the influences that </a:t>
            </a:r>
            <a:r>
              <a:rPr lang="en-US" dirty="0" smtClean="0"/>
              <a:t>can exist </a:t>
            </a:r>
            <a:r>
              <a:rPr lang="en-US" dirty="0"/>
              <a:t>within the set of results for each algorithm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181554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2800" dirty="0">
                <a:solidFill>
                  <a:prstClr val="black"/>
                </a:solidFill>
              </a:rPr>
              <a:t>Non-parametric Tests for Multiple Comparisons Among</a:t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>More than Two Algorithms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of the most frequent situations where the use of statistical procedures is </a:t>
            </a:r>
            <a:r>
              <a:rPr lang="en-US" dirty="0" smtClean="0"/>
              <a:t>requested is </a:t>
            </a:r>
            <a:r>
              <a:rPr lang="en-US" dirty="0"/>
              <a:t>in the joint analysis of the results achieved by various </a:t>
            </a:r>
            <a:r>
              <a:rPr lang="en-US" dirty="0" smtClean="0"/>
              <a:t>algorithms</a:t>
            </a:r>
          </a:p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groups</a:t>
            </a:r>
            <a:r>
              <a:rPr lang="es-ES" dirty="0"/>
              <a:t> </a:t>
            </a:r>
            <a:r>
              <a:rPr lang="es-ES" dirty="0" smtClean="0"/>
              <a:t>of </a:t>
            </a:r>
            <a:r>
              <a:rPr lang="en-US" dirty="0" smtClean="0"/>
              <a:t>differences </a:t>
            </a:r>
            <a:r>
              <a:rPr lang="en-US" dirty="0"/>
              <a:t>between these methods (also called blocks) are usually associated </a:t>
            </a:r>
            <a:r>
              <a:rPr lang="en-US" dirty="0" smtClean="0"/>
              <a:t>with </a:t>
            </a:r>
            <a:r>
              <a:rPr lang="en-US" dirty="0"/>
              <a:t>the problems met in the experimental study.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202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/>
              <a:t>Partitioning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benchmark data sets </a:t>
            </a:r>
            <a:r>
              <a:rPr lang="en-US" dirty="0" smtClean="0"/>
              <a:t>are </a:t>
            </a:r>
            <a:r>
              <a:rPr lang="en-US" dirty="0"/>
              <a:t>used with one </a:t>
            </a:r>
            <a:r>
              <a:rPr lang="en-US" dirty="0" smtClean="0"/>
              <a:t>goal: </a:t>
            </a:r>
          </a:p>
          <a:p>
            <a:pPr marL="0" indent="0" algn="ctr">
              <a:buNone/>
            </a:pPr>
            <a:r>
              <a:rPr lang="es-ES" b="1" dirty="0" smtClean="0"/>
              <a:t>To </a:t>
            </a:r>
            <a:r>
              <a:rPr lang="es-ES" b="1" dirty="0" err="1"/>
              <a:t>evaluate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smtClean="0"/>
              <a:t>performance </a:t>
            </a:r>
            <a:r>
              <a:rPr lang="en-US" b="1" dirty="0" smtClean="0"/>
              <a:t>of </a:t>
            </a:r>
            <a:r>
              <a:rPr lang="en-US" b="1" dirty="0"/>
              <a:t>a given model over a set of well-known standard </a:t>
            </a:r>
            <a:r>
              <a:rPr lang="en-US" b="1" dirty="0" smtClean="0"/>
              <a:t>problems</a:t>
            </a:r>
          </a:p>
          <a:p>
            <a:endParaRPr lang="es-ES" dirty="0" smtClean="0"/>
          </a:p>
          <a:p>
            <a:r>
              <a:rPr lang="es-ES" dirty="0" err="1" smtClean="0"/>
              <a:t>However</a:t>
            </a:r>
            <a:r>
              <a:rPr lang="es-ES" dirty="0" smtClean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smtClean="0"/>
              <a:t>data </a:t>
            </a:r>
            <a:r>
              <a:rPr lang="en-US" dirty="0" smtClean="0"/>
              <a:t>must </a:t>
            </a:r>
            <a:r>
              <a:rPr lang="en-US" dirty="0"/>
              <a:t>be correctly used in order to avoid bias in the results</a:t>
            </a:r>
            <a:endParaRPr lang="es-ES" dirty="0" smtClean="0">
              <a:solidFill>
                <a:schemeClr val="bg2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28964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2800" dirty="0">
                <a:solidFill>
                  <a:prstClr val="black"/>
                </a:solidFill>
              </a:rPr>
              <a:t>Non-parametric Tests for Multiple Comparisons Among</a:t>
            </a:r>
            <a:br>
              <a:rPr lang="en-US" sz="2800" dirty="0">
                <a:solidFill>
                  <a:prstClr val="black"/>
                </a:solidFill>
              </a:rPr>
            </a:br>
            <a:r>
              <a:rPr lang="en-US" sz="2800" dirty="0">
                <a:solidFill>
                  <a:prstClr val="black"/>
                </a:solidFill>
              </a:rPr>
              <a:t>More than Two Algorithms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In </a:t>
            </a:r>
            <a:r>
              <a:rPr lang="es-ES" dirty="0"/>
              <a:t>a </a:t>
            </a:r>
            <a:r>
              <a:rPr lang="es-ES" dirty="0" err="1"/>
              <a:t>multiple</a:t>
            </a:r>
            <a:r>
              <a:rPr lang="es-ES" dirty="0"/>
              <a:t> </a:t>
            </a:r>
            <a:r>
              <a:rPr lang="es-ES" dirty="0" err="1" smtClean="0"/>
              <a:t>problem</a:t>
            </a:r>
            <a:r>
              <a:rPr lang="es-ES" dirty="0" smtClean="0"/>
              <a:t> </a:t>
            </a:r>
            <a:r>
              <a:rPr lang="en-US" dirty="0" smtClean="0"/>
              <a:t>comparison</a:t>
            </a:r>
            <a:r>
              <a:rPr lang="en-US" dirty="0"/>
              <a:t>, each block corresponds to the results offered for a specific problem</a:t>
            </a:r>
            <a:r>
              <a:rPr lang="en-US" dirty="0" smtClean="0"/>
              <a:t>.</a:t>
            </a:r>
          </a:p>
          <a:p>
            <a:r>
              <a:rPr lang="en-US" dirty="0"/>
              <a:t>When referring to multiple comparisons tests, a block is composed of three or </a:t>
            </a:r>
            <a:r>
              <a:rPr lang="en-US" dirty="0" smtClean="0"/>
              <a:t>more </a:t>
            </a:r>
            <a:r>
              <a:rPr lang="es-ES" dirty="0" err="1" smtClean="0"/>
              <a:t>subjects</a:t>
            </a:r>
            <a:r>
              <a:rPr lang="es-ES" dirty="0" smtClean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 smtClean="0"/>
              <a:t>results</a:t>
            </a:r>
            <a:endParaRPr lang="es-ES" dirty="0" smtClean="0"/>
          </a:p>
          <a:p>
            <a:pPr lvl="1"/>
            <a:r>
              <a:rPr lang="en-US" dirty="0" smtClean="0"/>
              <a:t>Each </a:t>
            </a:r>
            <a:r>
              <a:rPr lang="en-US" dirty="0"/>
              <a:t>one corresponding to the performance </a:t>
            </a:r>
            <a:r>
              <a:rPr lang="en-US" dirty="0" smtClean="0"/>
              <a:t>evaluation </a:t>
            </a:r>
            <a:r>
              <a:rPr lang="es-ES" dirty="0"/>
              <a:t>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algorithm</a:t>
            </a:r>
            <a:r>
              <a:rPr lang="es-ES" dirty="0" smtClean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problem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50573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Friedman </a:t>
            </a:r>
            <a:r>
              <a:rPr lang="en-US" sz="3600" dirty="0" smtClean="0"/>
              <a:t>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/>
              <a:t>The</a:t>
            </a:r>
            <a:r>
              <a:rPr lang="es-ES" dirty="0"/>
              <a:t> Friedman </a:t>
            </a:r>
            <a:r>
              <a:rPr lang="es-ES" dirty="0" smtClean="0"/>
              <a:t>test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smtClean="0"/>
              <a:t>a </a:t>
            </a:r>
            <a:r>
              <a:rPr lang="en-US" dirty="0" smtClean="0"/>
              <a:t>nonparametric </a:t>
            </a:r>
            <a:r>
              <a:rPr lang="en-US" dirty="0"/>
              <a:t>analog of the parametric two-way analysis of </a:t>
            </a:r>
            <a:r>
              <a:rPr lang="en-US" dirty="0" smtClean="0"/>
              <a:t>variance</a:t>
            </a:r>
          </a:p>
          <a:p>
            <a:r>
              <a:rPr lang="es-ES" dirty="0" err="1"/>
              <a:t>It</a:t>
            </a:r>
            <a:r>
              <a:rPr lang="es-ES" dirty="0"/>
              <a:t> can be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n-US" dirty="0" smtClean="0"/>
              <a:t>to </a:t>
            </a:r>
            <a:r>
              <a:rPr lang="en-US" dirty="0"/>
              <a:t>answer the following question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a set of k </a:t>
            </a:r>
            <a:r>
              <a:rPr lang="en-US" dirty="0" smtClean="0"/>
              <a:t>samples </a:t>
            </a:r>
            <a:r>
              <a:rPr lang="en-US" dirty="0"/>
              <a:t>(where </a:t>
            </a:r>
            <a:r>
              <a:rPr lang="en-US" i="1" dirty="0"/>
              <a:t>k </a:t>
            </a:r>
            <a:r>
              <a:rPr lang="en-US" dirty="0"/>
              <a:t>≥ 2), do at least </a:t>
            </a:r>
            <a:r>
              <a:rPr lang="en-US" dirty="0" err="1" smtClean="0"/>
              <a:t>twoof</a:t>
            </a:r>
            <a:r>
              <a:rPr lang="en-US" dirty="0" smtClean="0"/>
              <a:t> </a:t>
            </a:r>
            <a:r>
              <a:rPr lang="en-US" dirty="0"/>
              <a:t>the samples represent populations with different median values</a:t>
            </a:r>
            <a:r>
              <a:rPr lang="en-US" dirty="0" smtClean="0"/>
              <a:t>?</a:t>
            </a:r>
          </a:p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smtClean="0"/>
              <a:t>Friedman </a:t>
            </a:r>
            <a:r>
              <a:rPr lang="en-US" dirty="0" smtClean="0"/>
              <a:t>test </a:t>
            </a:r>
            <a:r>
              <a:rPr lang="en-US" dirty="0"/>
              <a:t>is the analog of the repeated measures ANOVA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39373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Friedman </a:t>
            </a:r>
            <a:r>
              <a:rPr lang="en-US" sz="3600" dirty="0" smtClean="0"/>
              <a:t>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null hypothesis for Friedman’s test states equality of medians between </a:t>
            </a:r>
            <a:r>
              <a:rPr lang="en-US" dirty="0" smtClean="0"/>
              <a:t>the </a:t>
            </a:r>
            <a:r>
              <a:rPr lang="es-ES" dirty="0" err="1" smtClean="0"/>
              <a:t>populations</a:t>
            </a:r>
            <a:endParaRPr lang="es-ES" dirty="0" smtClean="0"/>
          </a:p>
          <a:p>
            <a:endParaRPr lang="es-ES" dirty="0"/>
          </a:p>
          <a:p>
            <a:r>
              <a:rPr lang="en-US" dirty="0" smtClean="0"/>
              <a:t>The </a:t>
            </a:r>
            <a:r>
              <a:rPr lang="en-US" dirty="0"/>
              <a:t>alternative hypothesis is defined as the negation of the null </a:t>
            </a:r>
            <a:r>
              <a:rPr lang="en-US" dirty="0" smtClean="0"/>
              <a:t>hypothesis, </a:t>
            </a:r>
            <a:r>
              <a:rPr lang="es-ES" dirty="0" smtClean="0"/>
              <a:t>so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nondirectional</a:t>
            </a:r>
            <a:r>
              <a:rPr lang="es-E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25702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Friedman </a:t>
            </a:r>
            <a:r>
              <a:rPr lang="en-US" sz="3600" dirty="0" smtClean="0"/>
              <a:t>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Friedman test method is described as </a:t>
            </a:r>
            <a:r>
              <a:rPr lang="en-US" dirty="0" smtClean="0"/>
              <a:t>follows:</a:t>
            </a:r>
          </a:p>
          <a:p>
            <a:pPr lvl="1"/>
            <a:r>
              <a:rPr lang="en-US" dirty="0"/>
              <a:t>It ranks the algorithms for </a:t>
            </a:r>
            <a:r>
              <a:rPr lang="en-US" dirty="0" smtClean="0"/>
              <a:t>each </a:t>
            </a:r>
            <a:r>
              <a:rPr lang="es-ES" dirty="0" smtClean="0"/>
              <a:t>data </a:t>
            </a:r>
            <a:r>
              <a:rPr lang="es-ES" dirty="0"/>
              <a:t>set </a:t>
            </a:r>
            <a:r>
              <a:rPr lang="es-ES" dirty="0" err="1" smtClean="0"/>
              <a:t>separately</a:t>
            </a:r>
            <a:r>
              <a:rPr lang="es-ES" dirty="0" smtClean="0"/>
              <a:t>, </a:t>
            </a:r>
            <a:r>
              <a:rPr lang="en-US" dirty="0"/>
              <a:t>the best performing algorithm getting the rank of 1, the </a:t>
            </a:r>
            <a:r>
              <a:rPr lang="en-US" dirty="0" smtClean="0"/>
              <a:t>second best </a:t>
            </a:r>
            <a:r>
              <a:rPr lang="en-US" dirty="0"/>
              <a:t>rank 2, and so 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In case of ties average ranks are </a:t>
            </a:r>
            <a:r>
              <a:rPr lang="en-US" dirty="0" smtClean="0"/>
              <a:t>assigned</a:t>
            </a:r>
          </a:p>
          <a:p>
            <a:pPr lvl="1"/>
            <a:r>
              <a:rPr lang="es-ES" dirty="0" err="1"/>
              <a:t>The</a:t>
            </a:r>
            <a:r>
              <a:rPr lang="es-ES" dirty="0"/>
              <a:t> Friedman test </a:t>
            </a:r>
            <a:r>
              <a:rPr lang="es-ES" dirty="0" smtClean="0"/>
              <a:t>compares </a:t>
            </a:r>
            <a:r>
              <a:rPr lang="en-US" dirty="0" smtClean="0"/>
              <a:t>the </a:t>
            </a:r>
            <a:r>
              <a:rPr lang="en-US" dirty="0"/>
              <a:t>average ranks of algorithms, </a:t>
            </a:r>
            <a:endParaRPr lang="en-US" dirty="0" smtClean="0"/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/>
              <a:t>Friedman </a:t>
            </a:r>
            <a:r>
              <a:rPr lang="es-ES" dirty="0" err="1" smtClean="0"/>
              <a:t>statistic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</a:p>
          <a:p>
            <a:r>
              <a:rPr lang="el-GR" i="1" dirty="0"/>
              <a:t>χ</a:t>
            </a:r>
            <a:r>
              <a:rPr lang="el-GR" baseline="30000" dirty="0"/>
              <a:t>2</a:t>
            </a:r>
            <a:r>
              <a:rPr lang="es-ES" i="1" baseline="-25000" dirty="0"/>
              <a:t>F </a:t>
            </a:r>
            <a:r>
              <a:rPr lang="en-US" dirty="0"/>
              <a:t>is distributed according to a </a:t>
            </a:r>
            <a:r>
              <a:rPr lang="en-US" i="1" dirty="0"/>
              <a:t>χ</a:t>
            </a:r>
            <a:r>
              <a:rPr lang="en-US" baseline="30000" dirty="0"/>
              <a:t>2</a:t>
            </a:r>
            <a:r>
              <a:rPr lang="en-US" dirty="0"/>
              <a:t> distribution with </a:t>
            </a:r>
            <a:r>
              <a:rPr lang="en-US" i="1" dirty="0"/>
              <a:t>k</a:t>
            </a:r>
            <a:r>
              <a:rPr lang="en-US" dirty="0"/>
              <a:t>−1 degrees of freedom, when </a:t>
            </a:r>
            <a:r>
              <a:rPr lang="en-US" i="1" dirty="0"/>
              <a:t>n </a:t>
            </a:r>
            <a:r>
              <a:rPr lang="en-US" dirty="0"/>
              <a:t>and </a:t>
            </a:r>
            <a:r>
              <a:rPr lang="en-US" i="1" dirty="0"/>
              <a:t>k </a:t>
            </a:r>
            <a:r>
              <a:rPr lang="en-US" dirty="0"/>
              <a:t>are big enough (as a rule of a thumb, </a:t>
            </a:r>
            <a:r>
              <a:rPr lang="en-US" i="1" dirty="0"/>
              <a:t>n &gt; </a:t>
            </a:r>
            <a:r>
              <a:rPr lang="en-US" dirty="0"/>
              <a:t>10 and </a:t>
            </a:r>
            <a:r>
              <a:rPr lang="en-US" i="1" dirty="0"/>
              <a:t>k &gt; </a:t>
            </a:r>
            <a:r>
              <a:rPr lang="en-US" dirty="0"/>
              <a:t>5)</a:t>
            </a:r>
          </a:p>
          <a:p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819" y="3888143"/>
            <a:ext cx="1584176" cy="36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995" y="4069833"/>
            <a:ext cx="3234467" cy="65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4331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 err="1"/>
              <a:t>Iman</a:t>
            </a:r>
            <a:r>
              <a:rPr lang="en-US" sz="3600" dirty="0"/>
              <a:t>–Davenport 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/>
              <a:t>Iman</a:t>
            </a:r>
            <a:r>
              <a:rPr lang="es-ES" dirty="0"/>
              <a:t> and </a:t>
            </a:r>
            <a:r>
              <a:rPr lang="es-ES" dirty="0" smtClean="0"/>
              <a:t>Davenport </a:t>
            </a:r>
            <a:r>
              <a:rPr lang="en-US" dirty="0"/>
              <a:t>proposed a derivation from the Friedman </a:t>
            </a:r>
            <a:r>
              <a:rPr lang="en-US" dirty="0" smtClean="0"/>
              <a:t>statistic</a:t>
            </a:r>
          </a:p>
          <a:p>
            <a:r>
              <a:rPr lang="en-US" dirty="0" smtClean="0"/>
              <a:t>This </a:t>
            </a:r>
            <a:r>
              <a:rPr lang="en-US" dirty="0"/>
              <a:t>last metric often produces a conservative effect not desired. </a:t>
            </a:r>
            <a:endParaRPr lang="en-US" dirty="0" smtClean="0"/>
          </a:p>
          <a:p>
            <a:r>
              <a:rPr lang="en-US" dirty="0" smtClean="0"/>
              <a:t>The proposed </a:t>
            </a:r>
            <a:r>
              <a:rPr lang="es-ES" dirty="0" err="1" smtClean="0"/>
              <a:t>statistic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endParaRPr lang="es-ES" dirty="0" smtClean="0"/>
          </a:p>
          <a:p>
            <a:endParaRPr lang="es-ES" baseline="-25000" dirty="0"/>
          </a:p>
          <a:p>
            <a:pPr marL="0" indent="0">
              <a:buNone/>
            </a:pPr>
            <a:r>
              <a:rPr lang="en-US" dirty="0" smtClean="0"/>
              <a:t>which </a:t>
            </a:r>
            <a:r>
              <a:rPr lang="en-US" dirty="0"/>
              <a:t>is distributed according to an F distribution with </a:t>
            </a:r>
            <a:r>
              <a:rPr lang="en-US" i="1" dirty="0" smtClean="0"/>
              <a:t>k-</a:t>
            </a:r>
            <a:r>
              <a:rPr lang="en-US" dirty="0" smtClean="0"/>
              <a:t>1 </a:t>
            </a:r>
            <a:r>
              <a:rPr lang="en-US" dirty="0"/>
              <a:t>and </a:t>
            </a:r>
            <a:r>
              <a:rPr lang="en-US" i="1" dirty="0"/>
              <a:t>(</a:t>
            </a:r>
            <a:r>
              <a:rPr lang="en-US" i="1" dirty="0" smtClean="0"/>
              <a:t>k-</a:t>
            </a:r>
            <a:r>
              <a:rPr lang="en-US" dirty="0" smtClean="0"/>
              <a:t>1</a:t>
            </a:r>
            <a:r>
              <a:rPr lang="en-US" i="1" dirty="0"/>
              <a:t>)(</a:t>
            </a:r>
            <a:r>
              <a:rPr lang="en-US" i="1" dirty="0" smtClean="0"/>
              <a:t>N-</a:t>
            </a:r>
            <a:r>
              <a:rPr lang="en-US" dirty="0" smtClean="0"/>
              <a:t>1</a:t>
            </a:r>
            <a:r>
              <a:rPr lang="en-US" i="1" dirty="0"/>
              <a:t>) </a:t>
            </a:r>
            <a:r>
              <a:rPr lang="en-US" dirty="0"/>
              <a:t>degrees </a:t>
            </a:r>
            <a:r>
              <a:rPr lang="en-US" dirty="0" smtClean="0"/>
              <a:t>of </a:t>
            </a:r>
            <a:r>
              <a:rPr lang="es-ES" dirty="0" err="1" smtClean="0"/>
              <a:t>freedom</a:t>
            </a:r>
            <a:endParaRPr lang="en-US" baseline="-2500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39" y="3244426"/>
            <a:ext cx="2563413" cy="1048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2707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 err="1"/>
              <a:t>Iman</a:t>
            </a:r>
            <a:r>
              <a:rPr lang="en-US" sz="3600" dirty="0"/>
              <a:t>–Davenport test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drawback of the ranking scheme employed by the Friedman test is that it </a:t>
            </a:r>
            <a:r>
              <a:rPr lang="en-US" dirty="0" smtClean="0"/>
              <a:t>allows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/>
              <a:t>intra</a:t>
            </a:r>
            <a:r>
              <a:rPr lang="es-ES" dirty="0"/>
              <a:t>-set </a:t>
            </a:r>
            <a:r>
              <a:rPr lang="es-ES" dirty="0" err="1"/>
              <a:t>comparisons</a:t>
            </a:r>
            <a:r>
              <a:rPr lang="es-ES" dirty="0"/>
              <a:t> </a:t>
            </a:r>
            <a:r>
              <a:rPr lang="es-ES" dirty="0" err="1" smtClean="0"/>
              <a:t>only</a:t>
            </a:r>
            <a:endParaRPr lang="es-ES" dirty="0" smtClean="0"/>
          </a:p>
          <a:p>
            <a:r>
              <a:rPr lang="en-US" dirty="0"/>
              <a:t>When the number of algorithms for comparison </a:t>
            </a:r>
            <a:r>
              <a:rPr lang="en-US" dirty="0" smtClean="0"/>
              <a:t>is </a:t>
            </a:r>
            <a:r>
              <a:rPr lang="es-ES" dirty="0" err="1" smtClean="0"/>
              <a:t>small</a:t>
            </a:r>
            <a:r>
              <a:rPr lang="es-ES" dirty="0" smtClean="0"/>
              <a:t> </a:t>
            </a:r>
            <a:r>
              <a:rPr lang="en-US" dirty="0"/>
              <a:t>this may pose a </a:t>
            </a:r>
            <a:r>
              <a:rPr lang="en-US" dirty="0" smtClean="0"/>
              <a:t>disadvantage </a:t>
            </a:r>
            <a:r>
              <a:rPr lang="en-US" dirty="0"/>
              <a:t>since inter-set comparisons may not be </a:t>
            </a:r>
            <a:r>
              <a:rPr lang="en-US" dirty="0" smtClean="0"/>
              <a:t>meaningful</a:t>
            </a:r>
          </a:p>
          <a:p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method</a:t>
            </a:r>
            <a:r>
              <a:rPr lang="es-ES" dirty="0"/>
              <a:t> </a:t>
            </a:r>
            <a:r>
              <a:rPr lang="es-ES" dirty="0" smtClean="0"/>
              <a:t>of </a:t>
            </a:r>
            <a:r>
              <a:rPr lang="es-ES" dirty="0" err="1" smtClean="0"/>
              <a:t>aligned</a:t>
            </a:r>
            <a:r>
              <a:rPr lang="es-ES" dirty="0" smtClean="0"/>
              <a:t> </a:t>
            </a:r>
            <a:r>
              <a:rPr lang="es-ES" dirty="0" err="1" smtClean="0"/>
              <a:t>ranks</a:t>
            </a:r>
            <a:r>
              <a:rPr lang="es-ES" dirty="0"/>
              <a:t> </a:t>
            </a:r>
            <a:r>
              <a:rPr lang="en-US" dirty="0"/>
              <a:t>for the Friedman test overcomes this problem</a:t>
            </a:r>
            <a:endParaRPr lang="en-US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1270813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Post-hoc procedures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rejection of the null hypothesis in both tests described above does not </a:t>
            </a:r>
            <a:r>
              <a:rPr lang="en-US" dirty="0" smtClean="0"/>
              <a:t>involve the </a:t>
            </a:r>
            <a:r>
              <a:rPr lang="en-US" dirty="0"/>
              <a:t>detection of the existing differences among the algorithms compared</a:t>
            </a:r>
            <a:r>
              <a:rPr lang="en-US" dirty="0" smtClean="0"/>
              <a:t>.</a:t>
            </a:r>
          </a:p>
          <a:p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 smtClean="0"/>
              <a:t>only</a:t>
            </a:r>
            <a:r>
              <a:rPr lang="es-ES" dirty="0" smtClean="0"/>
              <a:t> </a:t>
            </a:r>
            <a:r>
              <a:rPr lang="en-US" dirty="0" smtClean="0"/>
              <a:t>inform </a:t>
            </a:r>
            <a:r>
              <a:rPr lang="en-US" dirty="0"/>
              <a:t>us of the presence of differences among all samples of results </a:t>
            </a:r>
            <a:r>
              <a:rPr lang="en-US" dirty="0" smtClean="0"/>
              <a:t>compared</a:t>
            </a:r>
          </a:p>
          <a:p>
            <a:r>
              <a:rPr lang="es-ES" dirty="0" smtClean="0"/>
              <a:t>In </a:t>
            </a:r>
            <a:r>
              <a:rPr lang="en-US" dirty="0" smtClean="0"/>
              <a:t>order </a:t>
            </a:r>
            <a:r>
              <a:rPr lang="en-US" dirty="0"/>
              <a:t>to conducting pairwise comparisons within the framework of multiple </a:t>
            </a:r>
            <a:r>
              <a:rPr lang="en-US" dirty="0" smtClean="0"/>
              <a:t>comparisons, we </a:t>
            </a:r>
            <a:r>
              <a:rPr lang="en-US" dirty="0"/>
              <a:t>can proceed with a post-hoc procedure</a:t>
            </a:r>
            <a:endParaRPr lang="en-US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10466197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Post-hoc procedures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 </a:t>
            </a:r>
            <a:r>
              <a:rPr lang="es-ES" dirty="0"/>
              <a:t>control </a:t>
            </a:r>
            <a:r>
              <a:rPr lang="es-ES" dirty="0" err="1" smtClean="0"/>
              <a:t>algorithm</a:t>
            </a:r>
            <a:r>
              <a:rPr lang="es-ES" dirty="0" smtClean="0"/>
              <a:t> </a:t>
            </a:r>
            <a:r>
              <a:rPr lang="en-US" dirty="0" smtClean="0"/>
              <a:t>(maybe </a:t>
            </a:r>
            <a:r>
              <a:rPr lang="en-US" dirty="0"/>
              <a:t>a proposal to be compared) is usually chosen</a:t>
            </a:r>
            <a:r>
              <a:rPr lang="en-US" dirty="0" smtClean="0"/>
              <a:t>.</a:t>
            </a:r>
          </a:p>
          <a:p>
            <a:r>
              <a:rPr lang="es-ES" dirty="0" err="1"/>
              <a:t>Then</a:t>
            </a:r>
            <a:r>
              <a:rPr lang="es-ES" dirty="0"/>
              <a:t>, </a:t>
            </a:r>
            <a:r>
              <a:rPr lang="es-ES" dirty="0" err="1"/>
              <a:t>the</a:t>
            </a:r>
            <a:r>
              <a:rPr lang="es-ES" dirty="0"/>
              <a:t> post-hoc </a:t>
            </a:r>
            <a:r>
              <a:rPr lang="es-ES" dirty="0" err="1" smtClean="0"/>
              <a:t>procedures</a:t>
            </a:r>
            <a:r>
              <a:rPr lang="es-ES" dirty="0" smtClean="0"/>
              <a:t> </a:t>
            </a:r>
            <a:r>
              <a:rPr lang="en-US" dirty="0" smtClean="0"/>
              <a:t>proceed </a:t>
            </a:r>
            <a:r>
              <a:rPr lang="en-US" dirty="0"/>
              <a:t>to compare the control algorithm with the remain </a:t>
            </a:r>
            <a:r>
              <a:rPr lang="en-US" i="1" dirty="0"/>
              <a:t>k </a:t>
            </a:r>
            <a:r>
              <a:rPr lang="en-US" dirty="0"/>
              <a:t>− 1 algorithms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the following</a:t>
            </a:r>
            <a:r>
              <a:rPr lang="en-US" dirty="0"/>
              <a:t>, we describe three post-hoc procedures</a:t>
            </a:r>
            <a:r>
              <a:rPr lang="en-US" dirty="0" smtClean="0"/>
              <a:t>: </a:t>
            </a:r>
            <a:r>
              <a:rPr lang="es-ES" dirty="0" err="1" smtClean="0"/>
              <a:t>Bonferroni-Dunn’s</a:t>
            </a:r>
            <a:r>
              <a:rPr lang="es-ES" dirty="0" smtClean="0"/>
              <a:t>, </a:t>
            </a:r>
            <a:r>
              <a:rPr lang="es-ES" dirty="0" err="1" smtClean="0"/>
              <a:t>Holm</a:t>
            </a:r>
            <a:r>
              <a:rPr lang="es-ES" dirty="0" smtClean="0"/>
              <a:t> and </a:t>
            </a:r>
            <a:r>
              <a:rPr lang="es-ES" dirty="0" err="1" smtClean="0"/>
              <a:t>Hochberg</a:t>
            </a:r>
            <a:r>
              <a:rPr lang="es-ES" dirty="0" smtClean="0"/>
              <a:t> </a:t>
            </a:r>
            <a:r>
              <a:rPr lang="es-ES" dirty="0" err="1" smtClean="0"/>
              <a:t>procedures</a:t>
            </a:r>
            <a:r>
              <a:rPr lang="es-ES" dirty="0" smtClean="0"/>
              <a:t>.</a:t>
            </a:r>
            <a:endParaRPr lang="en-US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4129709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 err="1"/>
              <a:t>Bonferroni-Dunn’s</a:t>
            </a:r>
            <a:r>
              <a:rPr lang="es-ES" sz="3600" dirty="0"/>
              <a:t> </a:t>
            </a:r>
            <a:r>
              <a:rPr lang="es-ES" sz="3600" dirty="0" err="1"/>
              <a:t>procedure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</a:t>
            </a:r>
            <a:r>
              <a:rPr lang="en-US" dirty="0"/>
              <a:t>is similar to </a:t>
            </a:r>
            <a:r>
              <a:rPr lang="en-US" dirty="0" err="1"/>
              <a:t>Dunnet’s</a:t>
            </a:r>
            <a:r>
              <a:rPr lang="en-US" dirty="0"/>
              <a:t> test for </a:t>
            </a:r>
            <a:r>
              <a:rPr lang="en-US" dirty="0" smtClean="0"/>
              <a:t>ANOVA </a:t>
            </a:r>
            <a:r>
              <a:rPr lang="es-ES" dirty="0" err="1" smtClean="0"/>
              <a:t>designs</a:t>
            </a:r>
            <a:endParaRPr lang="es-ES" dirty="0" smtClean="0"/>
          </a:p>
          <a:p>
            <a:r>
              <a:rPr lang="en-US" dirty="0"/>
              <a:t>The performance of two algorithms is significantly different if the </a:t>
            </a:r>
            <a:r>
              <a:rPr lang="en-US" dirty="0" smtClean="0"/>
              <a:t>corresponding average </a:t>
            </a:r>
            <a:r>
              <a:rPr lang="en-US" dirty="0"/>
              <a:t>of rankings is at least as great as its critical difference (CD</a:t>
            </a:r>
            <a:r>
              <a:rPr lang="en-US" dirty="0" smtClean="0"/>
              <a:t>).</a:t>
            </a:r>
          </a:p>
          <a:p>
            <a:endParaRPr lang="en-US" baseline="-25000" dirty="0"/>
          </a:p>
          <a:p>
            <a:endParaRPr lang="en-US" baseline="-25000" dirty="0" smtClean="0"/>
          </a:p>
          <a:p>
            <a:endParaRPr lang="en-US" baseline="-25000" dirty="0"/>
          </a:p>
          <a:p>
            <a:r>
              <a:rPr lang="en-US" dirty="0"/>
              <a:t>The value of </a:t>
            </a:r>
            <a:r>
              <a:rPr lang="en-US" i="1" dirty="0"/>
              <a:t>q</a:t>
            </a:r>
            <a:r>
              <a:rPr lang="en-US" i="1" baseline="-25000" dirty="0"/>
              <a:t>α </a:t>
            </a:r>
            <a:r>
              <a:rPr lang="en-US" dirty="0"/>
              <a:t>is the critical value of </a:t>
            </a:r>
            <a:r>
              <a:rPr lang="en-US" i="1" dirty="0"/>
              <a:t>Q</a:t>
            </a:r>
            <a:r>
              <a:rPr lang="en-US" dirty="0"/>
              <a:t> for a multiple non-parametric </a:t>
            </a:r>
            <a:r>
              <a:rPr lang="en-US" dirty="0" smtClean="0"/>
              <a:t>comparison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/>
              <a:t>a control</a:t>
            </a:r>
            <a:endParaRPr lang="en-US" baseline="-250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655" y="3526662"/>
            <a:ext cx="29527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2414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 err="1"/>
              <a:t>Holm</a:t>
            </a:r>
            <a:r>
              <a:rPr lang="es-ES" sz="3600" dirty="0" smtClean="0"/>
              <a:t> </a:t>
            </a:r>
            <a:r>
              <a:rPr lang="es-ES" sz="3600" dirty="0" err="1"/>
              <a:t>procedure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contrasting the procedure of </a:t>
            </a:r>
            <a:r>
              <a:rPr lang="en-US" dirty="0" err="1"/>
              <a:t>Bonferroni</a:t>
            </a:r>
            <a:r>
              <a:rPr lang="en-US" dirty="0"/>
              <a:t>-Dunn, we </a:t>
            </a:r>
            <a:r>
              <a:rPr lang="en-US" dirty="0" smtClean="0"/>
              <a:t>dispose of </a:t>
            </a:r>
            <a:r>
              <a:rPr lang="en-US" dirty="0"/>
              <a:t>a procedure that sequentially checks the hypotheses ordered according </a:t>
            </a:r>
            <a:r>
              <a:rPr lang="en-US" dirty="0" smtClean="0"/>
              <a:t>to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/>
              <a:t>significance</a:t>
            </a:r>
            <a:r>
              <a:rPr lang="es-ES" dirty="0" smtClean="0"/>
              <a:t>.</a:t>
            </a:r>
          </a:p>
          <a:p>
            <a:r>
              <a:rPr lang="en-US" dirty="0"/>
              <a:t>We will denote the </a:t>
            </a:r>
            <a:r>
              <a:rPr lang="en-US" i="1" dirty="0"/>
              <a:t>p</a:t>
            </a:r>
            <a:r>
              <a:rPr lang="en-US" dirty="0"/>
              <a:t>-values ordered by </a:t>
            </a:r>
            <a:r>
              <a:rPr lang="en-US" i="1" dirty="0"/>
              <a:t>p</a:t>
            </a:r>
            <a:r>
              <a:rPr lang="en-US" dirty="0"/>
              <a:t>1</a:t>
            </a:r>
            <a:r>
              <a:rPr lang="en-US" i="1" dirty="0"/>
              <a:t>, p</a:t>
            </a:r>
            <a:r>
              <a:rPr lang="en-US" dirty="0"/>
              <a:t>2</a:t>
            </a:r>
            <a:r>
              <a:rPr lang="en-US" i="1" dirty="0"/>
              <a:t>, </a:t>
            </a:r>
            <a:r>
              <a:rPr lang="en-US" i="1" dirty="0" smtClean="0"/>
              <a:t>…</a:t>
            </a:r>
            <a:r>
              <a:rPr lang="en-US" dirty="0" smtClean="0"/>
              <a:t>, </a:t>
            </a:r>
            <a:r>
              <a:rPr lang="en-US" dirty="0"/>
              <a:t>in </a:t>
            </a:r>
            <a:r>
              <a:rPr lang="en-US" dirty="0" smtClean="0"/>
              <a:t>the way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i="1" dirty="0"/>
              <a:t>p</a:t>
            </a:r>
            <a:r>
              <a:rPr lang="es-ES" dirty="0"/>
              <a:t>1 ≤ </a:t>
            </a:r>
            <a:r>
              <a:rPr lang="es-ES" i="1" dirty="0"/>
              <a:t>p</a:t>
            </a:r>
            <a:r>
              <a:rPr lang="es-ES" dirty="0"/>
              <a:t>2 ≤ </a:t>
            </a:r>
            <a:r>
              <a:rPr lang="es-ES" dirty="0" smtClean="0"/>
              <a:t>…≤ </a:t>
            </a:r>
            <a:r>
              <a:rPr lang="es-ES" i="1" dirty="0" err="1" smtClean="0"/>
              <a:t>p</a:t>
            </a:r>
            <a:r>
              <a:rPr lang="es-ES" dirty="0" err="1"/>
              <a:t>k</a:t>
            </a:r>
            <a:r>
              <a:rPr lang="es-ES" dirty="0" smtClean="0"/>
              <a:t>.</a:t>
            </a:r>
          </a:p>
          <a:p>
            <a:r>
              <a:rPr lang="en-US" dirty="0"/>
              <a:t>Holm’s method compares each </a:t>
            </a:r>
            <a:r>
              <a:rPr lang="en-US" i="1" dirty="0"/>
              <a:t>pi </a:t>
            </a:r>
            <a:r>
              <a:rPr lang="en-US" dirty="0"/>
              <a:t>with </a:t>
            </a:r>
            <a:r>
              <a:rPr lang="en-US" i="1" dirty="0"/>
              <a:t>α/(</a:t>
            </a:r>
            <a:r>
              <a:rPr lang="en-US" i="1" dirty="0" err="1"/>
              <a:t>ki</a:t>
            </a:r>
            <a:r>
              <a:rPr lang="en-US" i="1" dirty="0"/>
              <a:t>) </a:t>
            </a:r>
            <a:r>
              <a:rPr lang="en-US" dirty="0" smtClean="0"/>
              <a:t>starting from </a:t>
            </a:r>
            <a:r>
              <a:rPr lang="en-US" dirty="0"/>
              <a:t>the most significant </a:t>
            </a:r>
            <a:r>
              <a:rPr lang="en-US" i="1" dirty="0"/>
              <a:t>p</a:t>
            </a:r>
            <a:r>
              <a:rPr lang="en-US" dirty="0"/>
              <a:t>-value</a:t>
            </a:r>
            <a:endParaRPr lang="en-US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58874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/>
              <a:t>Partitioning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the whole data set is used for both build and validate the model generated by </a:t>
            </a:r>
            <a:r>
              <a:rPr lang="en-US" dirty="0" smtClean="0"/>
              <a:t>a </a:t>
            </a:r>
            <a:r>
              <a:rPr lang="es-ES" dirty="0" smtClean="0"/>
              <a:t>ML </a:t>
            </a:r>
            <a:r>
              <a:rPr lang="es-ES" dirty="0" err="1" smtClean="0"/>
              <a:t>algorithm</a:t>
            </a:r>
            <a:r>
              <a:rPr lang="es-ES" dirty="0" smtClean="0"/>
              <a:t> </a:t>
            </a:r>
            <a:r>
              <a:rPr lang="en-US" dirty="0"/>
              <a:t>we have no clue about how the model will behave with new, </a:t>
            </a:r>
            <a:r>
              <a:rPr lang="en-US" dirty="0" smtClean="0"/>
              <a:t>unseen </a:t>
            </a:r>
            <a:r>
              <a:rPr lang="es-ES" dirty="0" smtClean="0"/>
              <a:t>cases</a:t>
            </a:r>
          </a:p>
          <a:p>
            <a:r>
              <a:rPr lang="en-US" dirty="0"/>
              <a:t>Two main problems may arise by using the same data to train and evaluate </a:t>
            </a:r>
            <a:r>
              <a:rPr lang="en-US" dirty="0" smtClean="0"/>
              <a:t>the </a:t>
            </a:r>
            <a:r>
              <a:rPr lang="es-ES" dirty="0" err="1" smtClean="0"/>
              <a:t>model</a:t>
            </a:r>
            <a:r>
              <a:rPr lang="es-ES" dirty="0" smtClean="0"/>
              <a:t>:</a:t>
            </a:r>
          </a:p>
          <a:p>
            <a:pPr lvl="1"/>
            <a:r>
              <a:rPr lang="en-US" b="1" dirty="0" err="1"/>
              <a:t>Underfitting</a:t>
            </a:r>
            <a:r>
              <a:rPr lang="en-US" b="1" dirty="0"/>
              <a:t> </a:t>
            </a:r>
            <a:r>
              <a:rPr lang="en-US" dirty="0" smtClean="0"/>
              <a:t>happens </a:t>
            </a:r>
            <a:r>
              <a:rPr lang="en-US" dirty="0"/>
              <a:t>when the </a:t>
            </a:r>
            <a:r>
              <a:rPr lang="en-US" dirty="0" smtClean="0"/>
              <a:t>model is </a:t>
            </a:r>
            <a:r>
              <a:rPr lang="en-US" dirty="0"/>
              <a:t>poorly adjusted to the data, suffering from high error both in training and </a:t>
            </a:r>
            <a:r>
              <a:rPr lang="en-US" dirty="0" smtClean="0"/>
              <a:t>test </a:t>
            </a:r>
            <a:r>
              <a:rPr lang="es-ES" dirty="0" smtClean="0"/>
              <a:t>(</a:t>
            </a:r>
            <a:r>
              <a:rPr lang="es-ES" dirty="0" err="1" smtClean="0"/>
              <a:t>unseen</a:t>
            </a:r>
            <a:r>
              <a:rPr lang="es-ES" dirty="0"/>
              <a:t>) </a:t>
            </a:r>
            <a:r>
              <a:rPr lang="es-ES" dirty="0" smtClean="0"/>
              <a:t>data</a:t>
            </a:r>
          </a:p>
          <a:p>
            <a:pPr lvl="1"/>
            <a:r>
              <a:rPr lang="en-US" b="1" dirty="0"/>
              <a:t>Overfitting </a:t>
            </a:r>
            <a:r>
              <a:rPr lang="en-US" dirty="0"/>
              <a:t>happens when the model is too tightly adjusted to data offering </a:t>
            </a:r>
            <a:r>
              <a:rPr lang="en-US" dirty="0" smtClean="0"/>
              <a:t>high precision </a:t>
            </a:r>
            <a:r>
              <a:rPr lang="en-US" dirty="0"/>
              <a:t>to known cases but behaving poorly with unseen data.</a:t>
            </a:r>
            <a:endParaRPr lang="es-ES" dirty="0" smtClean="0"/>
          </a:p>
          <a:p>
            <a:pPr lvl="1"/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61507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 err="1"/>
              <a:t>Holm</a:t>
            </a:r>
            <a:r>
              <a:rPr lang="es-ES" sz="3600" dirty="0" smtClean="0"/>
              <a:t> </a:t>
            </a:r>
            <a:r>
              <a:rPr lang="es-ES" sz="3600" dirty="0" err="1"/>
              <a:t>procedure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84502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If </a:t>
            </a:r>
            <a:r>
              <a:rPr lang="en-US" i="1" dirty="0"/>
              <a:t>p</a:t>
            </a:r>
            <a:r>
              <a:rPr lang="en-US" dirty="0"/>
              <a:t>1 is lower than </a:t>
            </a:r>
            <a:r>
              <a:rPr lang="en-US" i="1" dirty="0"/>
              <a:t>α/(k</a:t>
            </a:r>
            <a:r>
              <a:rPr lang="en-US" dirty="0"/>
              <a:t>1</a:t>
            </a:r>
            <a:r>
              <a:rPr lang="en-US" i="1" dirty="0"/>
              <a:t>)</a:t>
            </a:r>
            <a:r>
              <a:rPr lang="en-US" dirty="0"/>
              <a:t>, the </a:t>
            </a:r>
            <a:r>
              <a:rPr lang="en-US" dirty="0" smtClean="0"/>
              <a:t>corresponding hypothesis </a:t>
            </a:r>
            <a:r>
              <a:rPr lang="en-US" dirty="0"/>
              <a:t>is rejected and it leaves us to </a:t>
            </a:r>
            <a:r>
              <a:rPr lang="en-US" dirty="0" smtClean="0"/>
              <a:t>compare </a:t>
            </a:r>
            <a:r>
              <a:rPr lang="en-US" i="1" dirty="0"/>
              <a:t>p</a:t>
            </a:r>
            <a:r>
              <a:rPr lang="en-US" dirty="0"/>
              <a:t>2 with </a:t>
            </a:r>
            <a:r>
              <a:rPr lang="en-US" i="1" dirty="0"/>
              <a:t>α/(k</a:t>
            </a:r>
            <a:r>
              <a:rPr lang="en-US" dirty="0"/>
              <a:t>2</a:t>
            </a:r>
            <a:r>
              <a:rPr lang="en-US" i="1" dirty="0" smtClean="0"/>
              <a:t>)</a:t>
            </a:r>
          </a:p>
          <a:p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second</a:t>
            </a:r>
            <a:r>
              <a:rPr lang="es-ES" dirty="0" smtClean="0"/>
              <a:t> </a:t>
            </a:r>
            <a:r>
              <a:rPr lang="en-US" dirty="0"/>
              <a:t>hypothesis is rejected, we continue with the </a:t>
            </a:r>
            <a:r>
              <a:rPr lang="en-US" dirty="0" smtClean="0"/>
              <a:t>process</a:t>
            </a:r>
          </a:p>
          <a:p>
            <a:r>
              <a:rPr lang="en-US" dirty="0"/>
              <a:t>As soon as a certain </a:t>
            </a:r>
            <a:r>
              <a:rPr lang="en-US" dirty="0" smtClean="0"/>
              <a:t>hypothesis can </a:t>
            </a:r>
            <a:r>
              <a:rPr lang="en-US" dirty="0"/>
              <a:t>not be rejected, all the remaining hypotheses are maintained as </a:t>
            </a:r>
            <a:r>
              <a:rPr lang="en-US" dirty="0" smtClean="0"/>
              <a:t>supported</a:t>
            </a:r>
          </a:p>
          <a:p>
            <a:r>
              <a:rPr lang="en-US" dirty="0"/>
              <a:t>The statistic for comparing the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algorithm with the </a:t>
            </a:r>
            <a:r>
              <a:rPr lang="en-US" i="1" dirty="0"/>
              <a:t>j </a:t>
            </a:r>
            <a:r>
              <a:rPr lang="en-US" dirty="0"/>
              <a:t>algorithm is:</a:t>
            </a:r>
            <a:endParaRPr lang="en-US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157192"/>
            <a:ext cx="3657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9474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 err="1" smtClean="0"/>
              <a:t>Hochberg</a:t>
            </a:r>
            <a:r>
              <a:rPr lang="es-ES" sz="3600" dirty="0" smtClean="0"/>
              <a:t> </a:t>
            </a:r>
            <a:r>
              <a:rPr lang="es-ES" sz="3600" dirty="0" err="1" smtClean="0"/>
              <a:t>procedure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is a step-up procedure </a:t>
            </a:r>
            <a:r>
              <a:rPr lang="en-US" dirty="0" err="1"/>
              <a:t>thatworks</a:t>
            </a:r>
            <a:r>
              <a:rPr lang="en-US" dirty="0"/>
              <a:t> in the opposite </a:t>
            </a:r>
            <a:r>
              <a:rPr lang="en-US" dirty="0" smtClean="0"/>
              <a:t>direction </a:t>
            </a:r>
            <a:r>
              <a:rPr lang="es-ES" dirty="0" smtClean="0"/>
              <a:t>to </a:t>
            </a:r>
            <a:r>
              <a:rPr lang="es-ES" dirty="0" err="1"/>
              <a:t>Holm’s</a:t>
            </a:r>
            <a:r>
              <a:rPr lang="es-ES" dirty="0"/>
              <a:t> </a:t>
            </a:r>
            <a:r>
              <a:rPr lang="es-ES" dirty="0" err="1" smtClean="0"/>
              <a:t>method</a:t>
            </a:r>
            <a:endParaRPr lang="es-ES" dirty="0" smtClean="0"/>
          </a:p>
          <a:p>
            <a:r>
              <a:rPr lang="en-US" dirty="0" smtClean="0"/>
              <a:t>It compares </a:t>
            </a:r>
            <a:r>
              <a:rPr lang="en-US" dirty="0"/>
              <a:t>the largest </a:t>
            </a:r>
            <a:r>
              <a:rPr lang="en-US" i="1" dirty="0"/>
              <a:t>p</a:t>
            </a:r>
            <a:r>
              <a:rPr lang="en-US" dirty="0"/>
              <a:t>-value with </a:t>
            </a:r>
            <a:r>
              <a:rPr lang="en-US" dirty="0" smtClean="0"/>
              <a:t>the </a:t>
            </a:r>
            <a:r>
              <a:rPr lang="en-US" dirty="0"/>
              <a:t>next largest </a:t>
            </a:r>
            <a:r>
              <a:rPr lang="en-US" dirty="0" smtClean="0"/>
              <a:t>with </a:t>
            </a:r>
            <a:r>
              <a:rPr lang="en-US" i="1" dirty="0" smtClean="0"/>
              <a:t>α/</a:t>
            </a:r>
            <a:r>
              <a:rPr lang="en-US" dirty="0" smtClean="0"/>
              <a:t>2 </a:t>
            </a:r>
            <a:r>
              <a:rPr lang="en-US" dirty="0"/>
              <a:t>and so forth until it encounters a hypothesis it can </a:t>
            </a:r>
            <a:r>
              <a:rPr lang="en-US" dirty="0" smtClean="0"/>
              <a:t>reject</a:t>
            </a:r>
          </a:p>
          <a:p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hypotheses</a:t>
            </a:r>
            <a:r>
              <a:rPr lang="es-ES" dirty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n-US" dirty="0" smtClean="0"/>
              <a:t>smaller </a:t>
            </a:r>
            <a:r>
              <a:rPr lang="en-US" i="1" dirty="0"/>
              <a:t>p </a:t>
            </a:r>
            <a:r>
              <a:rPr lang="en-US" dirty="0"/>
              <a:t>values are then rejected as </a:t>
            </a:r>
            <a:r>
              <a:rPr lang="en-US" dirty="0" smtClean="0"/>
              <a:t>well</a:t>
            </a:r>
          </a:p>
          <a:p>
            <a:r>
              <a:rPr lang="en-US" dirty="0"/>
              <a:t>Hochberg’s method is more </a:t>
            </a:r>
            <a:r>
              <a:rPr lang="en-US" dirty="0" smtClean="0"/>
              <a:t>powerful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/>
              <a:t>Holm’s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53492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Post-hoc procedures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post-hoc procedures described above allow us to know whether or not </a:t>
            </a:r>
            <a:r>
              <a:rPr lang="en-US" dirty="0" smtClean="0"/>
              <a:t>a hypothesis </a:t>
            </a:r>
            <a:r>
              <a:rPr lang="en-US" dirty="0"/>
              <a:t>of comparison of means could be rejected at a specified level of </a:t>
            </a:r>
            <a:r>
              <a:rPr lang="en-US" dirty="0" smtClean="0"/>
              <a:t>significance </a:t>
            </a:r>
            <a:r>
              <a:rPr lang="el-GR" i="1" dirty="0" smtClean="0"/>
              <a:t>α</a:t>
            </a:r>
            <a:r>
              <a:rPr lang="el-GR" dirty="0" smtClean="0"/>
              <a:t>.</a:t>
            </a:r>
            <a:endParaRPr lang="es-ES" dirty="0" smtClean="0"/>
          </a:p>
          <a:p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dirty="0" smtClean="0"/>
              <a:t>also very </a:t>
            </a:r>
            <a:r>
              <a:rPr lang="en-US" dirty="0"/>
              <a:t>interesting to compute the </a:t>
            </a:r>
            <a:r>
              <a:rPr lang="en-US" i="1" dirty="0"/>
              <a:t>p</a:t>
            </a:r>
            <a:r>
              <a:rPr lang="en-US" dirty="0"/>
              <a:t>-value associated </a:t>
            </a:r>
            <a:r>
              <a:rPr lang="en-US" dirty="0" smtClean="0"/>
              <a:t>to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comparison</a:t>
            </a:r>
            <a:endParaRPr lang="es-ES" dirty="0" smtClean="0"/>
          </a:p>
          <a:p>
            <a:r>
              <a:rPr lang="en-US" dirty="0" smtClean="0"/>
              <a:t>We </a:t>
            </a:r>
            <a:r>
              <a:rPr lang="en-US" dirty="0"/>
              <a:t>can know whether two algorithms </a:t>
            </a:r>
            <a:r>
              <a:rPr lang="en-US" dirty="0" smtClean="0"/>
              <a:t>are significantly </a:t>
            </a:r>
            <a:r>
              <a:rPr lang="en-US" dirty="0"/>
              <a:t>different and also get a metric of how different they are.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438241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Post-hoc procedures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We </a:t>
            </a:r>
            <a:r>
              <a:rPr lang="en-US" dirty="0"/>
              <a:t>will describe the method for computing these exact </a:t>
            </a:r>
            <a:r>
              <a:rPr lang="en-US" i="1" dirty="0" smtClean="0"/>
              <a:t>p</a:t>
            </a:r>
            <a:r>
              <a:rPr lang="en-US" dirty="0" smtClean="0"/>
              <a:t>-values for </a:t>
            </a:r>
            <a:r>
              <a:rPr lang="en-US" dirty="0"/>
              <a:t>each test procedure, which are called “adjusted </a:t>
            </a:r>
            <a:r>
              <a:rPr lang="en-US" i="1" dirty="0"/>
              <a:t>p</a:t>
            </a:r>
            <a:r>
              <a:rPr lang="en-US" dirty="0"/>
              <a:t>-values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The adjusted </a:t>
            </a:r>
            <a:r>
              <a:rPr lang="en-US" i="1" dirty="0"/>
              <a:t>p</a:t>
            </a:r>
            <a:r>
              <a:rPr lang="en-US" dirty="0"/>
              <a:t>-value for </a:t>
            </a:r>
            <a:r>
              <a:rPr lang="en-US" dirty="0" err="1"/>
              <a:t>BonferroniDunn’s</a:t>
            </a:r>
            <a:r>
              <a:rPr lang="en-US" dirty="0"/>
              <a:t> test (also known as the </a:t>
            </a:r>
            <a:r>
              <a:rPr lang="en-US" dirty="0" err="1" smtClean="0"/>
              <a:t>Bonferroni</a:t>
            </a:r>
            <a:r>
              <a:rPr lang="en-US" dirty="0" smtClean="0"/>
              <a:t> correction</a:t>
            </a:r>
            <a:r>
              <a:rPr lang="en-US" dirty="0"/>
              <a:t>) is calculated by </a:t>
            </a:r>
            <a:r>
              <a:rPr lang="en-US" i="1" dirty="0" err="1"/>
              <a:t>p</a:t>
            </a:r>
            <a:r>
              <a:rPr lang="en-US" i="1" baseline="-25000" dirty="0" err="1"/>
              <a:t>Bon</a:t>
            </a:r>
            <a:r>
              <a:rPr lang="en-US" i="1" baseline="-25000" dirty="0"/>
              <a:t> f </a:t>
            </a:r>
            <a:r>
              <a:rPr lang="en-US" dirty="0"/>
              <a:t>= </a:t>
            </a:r>
            <a:r>
              <a:rPr lang="en-US" i="1" dirty="0"/>
              <a:t>(k </a:t>
            </a:r>
            <a:r>
              <a:rPr lang="en-US" dirty="0"/>
              <a:t>− 1</a:t>
            </a:r>
            <a:r>
              <a:rPr lang="en-US" i="1" dirty="0"/>
              <a:t>)p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adjusted </a:t>
            </a:r>
            <a:r>
              <a:rPr lang="en-US" i="1" dirty="0"/>
              <a:t>p</a:t>
            </a:r>
            <a:r>
              <a:rPr lang="en-US" dirty="0"/>
              <a:t>-value for Holm’s procedure is computed by </a:t>
            </a:r>
            <a:r>
              <a:rPr lang="en-US" i="1" dirty="0" err="1"/>
              <a:t>p</a:t>
            </a:r>
            <a:r>
              <a:rPr lang="en-US" i="1" baseline="-25000" dirty="0" err="1"/>
              <a:t>Holm</a:t>
            </a:r>
            <a:r>
              <a:rPr lang="en-US" i="1" dirty="0"/>
              <a:t> </a:t>
            </a:r>
            <a:r>
              <a:rPr lang="en-US" dirty="0"/>
              <a:t>= </a:t>
            </a:r>
            <a:r>
              <a:rPr lang="en-US" i="1" dirty="0"/>
              <a:t>(k </a:t>
            </a:r>
            <a:r>
              <a:rPr lang="en-US" dirty="0"/>
              <a:t>− </a:t>
            </a:r>
            <a:r>
              <a:rPr lang="en-US" i="1" dirty="0" err="1"/>
              <a:t>i</a:t>
            </a:r>
            <a:r>
              <a:rPr lang="en-US" i="1" dirty="0"/>
              <a:t> )p</a:t>
            </a:r>
            <a:r>
              <a:rPr lang="en-US" i="1" baseline="-25000" dirty="0"/>
              <a:t>i</a:t>
            </a:r>
            <a:r>
              <a:rPr lang="en-US" i="1" dirty="0"/>
              <a:t> 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It </a:t>
            </a:r>
            <a:r>
              <a:rPr lang="en-US" dirty="0"/>
              <a:t>will not be possible </a:t>
            </a:r>
            <a:r>
              <a:rPr lang="en-US" dirty="0" smtClean="0"/>
              <a:t>to find </a:t>
            </a:r>
            <a:r>
              <a:rPr lang="en-US" dirty="0"/>
              <a:t>an adjusted </a:t>
            </a:r>
            <a:r>
              <a:rPr lang="en-US" i="1" dirty="0"/>
              <a:t>p</a:t>
            </a:r>
            <a:r>
              <a:rPr lang="en-US" dirty="0"/>
              <a:t>-value for the hypothesis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lower than that for the hypothesis </a:t>
            </a:r>
            <a:r>
              <a:rPr lang="en-US" i="1" dirty="0"/>
              <a:t>j </a:t>
            </a:r>
            <a:r>
              <a:rPr lang="en-US" dirty="0" smtClean="0"/>
              <a:t>, </a:t>
            </a:r>
            <a:r>
              <a:rPr lang="es-ES" i="1" dirty="0" smtClean="0"/>
              <a:t>j </a:t>
            </a:r>
            <a:r>
              <a:rPr lang="es-ES" i="1" dirty="0"/>
              <a:t>&lt; i </a:t>
            </a:r>
            <a:r>
              <a:rPr lang="es-ES" dirty="0" smtClean="0"/>
              <a:t>.</a:t>
            </a:r>
          </a:p>
          <a:p>
            <a:pPr lvl="2"/>
            <a:r>
              <a:rPr lang="en-US" dirty="0"/>
              <a:t>In this case, the adjusted </a:t>
            </a:r>
            <a:r>
              <a:rPr lang="en-US" i="1" dirty="0"/>
              <a:t>p</a:t>
            </a:r>
            <a:r>
              <a:rPr lang="en-US" dirty="0"/>
              <a:t>-value for hypothesis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is set equal to the </a:t>
            </a:r>
            <a:r>
              <a:rPr lang="en-US" dirty="0" smtClean="0"/>
              <a:t>p-values associated </a:t>
            </a:r>
            <a:r>
              <a:rPr lang="en-US" dirty="0"/>
              <a:t>to the hypothesis </a:t>
            </a:r>
            <a:r>
              <a:rPr lang="en-US" i="1" dirty="0"/>
              <a:t>j 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/>
              <a:t>The adjusted </a:t>
            </a:r>
            <a:r>
              <a:rPr lang="en-US" i="1" dirty="0"/>
              <a:t>p</a:t>
            </a:r>
            <a:r>
              <a:rPr lang="en-US" dirty="0"/>
              <a:t>-value for Hochberg’s method is computed with the same </a:t>
            </a:r>
            <a:r>
              <a:rPr lang="en-US" dirty="0" smtClean="0"/>
              <a:t>formula </a:t>
            </a:r>
            <a:r>
              <a:rPr lang="es-ES" dirty="0" smtClean="0"/>
              <a:t>as </a:t>
            </a:r>
            <a:r>
              <a:rPr lang="es-ES" dirty="0" err="1" smtClean="0"/>
              <a:t>Holm’s</a:t>
            </a:r>
            <a:r>
              <a:rPr lang="es-ES" dirty="0" smtClean="0"/>
              <a:t> </a:t>
            </a:r>
            <a:r>
              <a:rPr lang="es-ES" dirty="0" err="1" smtClean="0"/>
              <a:t>but</a:t>
            </a:r>
            <a:r>
              <a:rPr lang="es-ES" dirty="0" smtClean="0"/>
              <a:t> to </a:t>
            </a:r>
            <a:r>
              <a:rPr lang="es-ES" dirty="0" err="1" smtClean="0"/>
              <a:t>achieve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opposite</a:t>
            </a:r>
            <a:endParaRPr lang="es-ES" dirty="0" smtClean="0"/>
          </a:p>
          <a:p>
            <a:pPr lvl="2"/>
            <a:r>
              <a:rPr lang="en-US" dirty="0" smtClean="0"/>
              <a:t>It </a:t>
            </a:r>
            <a:r>
              <a:rPr lang="en-US" dirty="0"/>
              <a:t>will not possible to find an adjusted </a:t>
            </a:r>
            <a:r>
              <a:rPr lang="en-US" i="1" dirty="0"/>
              <a:t>p</a:t>
            </a:r>
            <a:r>
              <a:rPr lang="en-US" dirty="0"/>
              <a:t>-value for </a:t>
            </a:r>
            <a:r>
              <a:rPr lang="en-US" dirty="0" smtClean="0"/>
              <a:t>the hypothesis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lower than for the hypothesis </a:t>
            </a:r>
            <a:r>
              <a:rPr lang="en-US" i="1" dirty="0"/>
              <a:t>j </a:t>
            </a:r>
            <a:r>
              <a:rPr lang="en-US" dirty="0"/>
              <a:t>, </a:t>
            </a:r>
            <a:r>
              <a:rPr lang="en-US" i="1" dirty="0"/>
              <a:t>j &gt;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6982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Multiple Comparisons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carry out a toy example on the analysis of a multiple </a:t>
            </a:r>
            <a:r>
              <a:rPr lang="en-US" dirty="0" smtClean="0"/>
              <a:t>comparison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n-US" dirty="0"/>
              <a:t>MLP, RBFN, SONN and LVQ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First we </a:t>
            </a:r>
            <a:r>
              <a:rPr lang="en-US" dirty="0"/>
              <a:t>show the ranks obtained by each algorithm for Friedman test</a:t>
            </a:r>
            <a:endParaRPr lang="en-US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365104"/>
            <a:ext cx="45053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49089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Multiple Comparisons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</a:t>
            </a:r>
            <a:r>
              <a:rPr lang="en-US" dirty="0"/>
              <a:t>can observe that SONN is the algorithm with the lowest rank </a:t>
            </a:r>
            <a:r>
              <a:rPr lang="en-US" dirty="0" smtClean="0"/>
              <a:t>and hence </a:t>
            </a:r>
            <a:r>
              <a:rPr lang="en-US" dirty="0"/>
              <a:t>will act as the control algorithm</a:t>
            </a:r>
            <a:r>
              <a:rPr lang="en-US" dirty="0" smtClean="0"/>
              <a:t>.</a:t>
            </a:r>
          </a:p>
          <a:p>
            <a:pPr lvl="1"/>
            <a:r>
              <a:rPr lang="en-US" i="1" dirty="0"/>
              <a:t>Friedman statistic </a:t>
            </a:r>
            <a:r>
              <a:rPr lang="en-US" dirty="0"/>
              <a:t>(distributed according to chi-squared with 3 degrees of freedom</a:t>
            </a:r>
            <a:r>
              <a:rPr lang="en-US" dirty="0" smtClean="0"/>
              <a:t>): 12.2</a:t>
            </a:r>
            <a:r>
              <a:rPr lang="en-US" dirty="0"/>
              <a:t>. </a:t>
            </a:r>
            <a:r>
              <a:rPr lang="en-US" i="1" dirty="0"/>
              <a:t>p</a:t>
            </a:r>
            <a:r>
              <a:rPr lang="en-US" dirty="0"/>
              <a:t>-value computed by Friedman Test: </a:t>
            </a:r>
            <a:r>
              <a:rPr lang="en-US" b="1" dirty="0"/>
              <a:t>0.006729</a:t>
            </a:r>
            <a:r>
              <a:rPr lang="en-US" dirty="0" smtClean="0"/>
              <a:t>.</a:t>
            </a:r>
          </a:p>
          <a:p>
            <a:pPr lvl="1"/>
            <a:r>
              <a:rPr lang="en-US" i="1" dirty="0" err="1"/>
              <a:t>Iman</a:t>
            </a:r>
            <a:r>
              <a:rPr lang="en-US" i="1" dirty="0"/>
              <a:t> and Davenport statistic </a:t>
            </a:r>
            <a:r>
              <a:rPr lang="en-US" dirty="0"/>
              <a:t>(distributed according to F-</a:t>
            </a:r>
            <a:r>
              <a:rPr lang="en-US" dirty="0" err="1"/>
              <a:t>distributionwith</a:t>
            </a:r>
            <a:r>
              <a:rPr lang="en-US" dirty="0"/>
              <a:t> 3 and </a:t>
            </a:r>
            <a:r>
              <a:rPr lang="en-US" dirty="0" smtClean="0"/>
              <a:t>15 degrees </a:t>
            </a:r>
            <a:r>
              <a:rPr lang="en-US" dirty="0"/>
              <a:t>of freedom): 10.517241. </a:t>
            </a:r>
            <a:r>
              <a:rPr lang="en-US" i="1" dirty="0"/>
              <a:t>p</a:t>
            </a:r>
            <a:r>
              <a:rPr lang="en-US" dirty="0"/>
              <a:t>-value computed by </a:t>
            </a:r>
            <a:r>
              <a:rPr lang="en-US" dirty="0" err="1"/>
              <a:t>Iman</a:t>
            </a:r>
            <a:r>
              <a:rPr lang="en-US" dirty="0"/>
              <a:t> and </a:t>
            </a:r>
            <a:r>
              <a:rPr lang="en-US" dirty="0" err="1"/>
              <a:t>Daveport</a:t>
            </a:r>
            <a:r>
              <a:rPr lang="en-US" dirty="0"/>
              <a:t> </a:t>
            </a:r>
            <a:r>
              <a:rPr lang="en-US" dirty="0" smtClean="0"/>
              <a:t>Test: </a:t>
            </a:r>
            <a:r>
              <a:rPr lang="es-ES" b="1" dirty="0" smtClean="0"/>
              <a:t>0.000561296469</a:t>
            </a:r>
            <a:r>
              <a:rPr lang="es-E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67777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Multiple Comparisons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41297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our case, both Friedman’s and </a:t>
            </a:r>
            <a:r>
              <a:rPr lang="en-US" dirty="0" err="1" smtClean="0"/>
              <a:t>Iman</a:t>
            </a:r>
            <a:r>
              <a:rPr lang="en-US" dirty="0" smtClean="0"/>
              <a:t> Davenport’s </a:t>
            </a:r>
            <a:r>
              <a:rPr lang="en-US" dirty="0"/>
              <a:t>tests indicate that </a:t>
            </a:r>
            <a:r>
              <a:rPr lang="en-US" dirty="0" smtClean="0"/>
              <a:t>significant differences </a:t>
            </a:r>
            <a:r>
              <a:rPr lang="en-US" dirty="0"/>
              <a:t>in the results are found in the three validations used in this </a:t>
            </a:r>
            <a:r>
              <a:rPr lang="en-US" dirty="0" smtClean="0"/>
              <a:t>study</a:t>
            </a:r>
          </a:p>
          <a:p>
            <a:r>
              <a:rPr lang="en-US" dirty="0" smtClean="0"/>
              <a:t>A </a:t>
            </a:r>
            <a:r>
              <a:rPr lang="en-US" dirty="0"/>
              <a:t>post-hoc statistical analysis is </a:t>
            </a:r>
            <a:r>
              <a:rPr lang="en-US" dirty="0" smtClean="0"/>
              <a:t>required</a:t>
            </a:r>
          </a:p>
          <a:p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choose</a:t>
            </a:r>
            <a:r>
              <a:rPr lang="es-ES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best performing method, SONN, as the control method for </a:t>
            </a:r>
            <a:r>
              <a:rPr lang="en-US" dirty="0" smtClean="0"/>
              <a:t>comparison</a:t>
            </a:r>
          </a:p>
          <a:p>
            <a:r>
              <a:rPr lang="en-US" dirty="0" smtClean="0"/>
              <a:t>The </a:t>
            </a:r>
            <a:r>
              <a:rPr lang="en-US" dirty="0"/>
              <a:t>unadjusted </a:t>
            </a:r>
            <a:r>
              <a:rPr lang="en-US" i="1" dirty="0"/>
              <a:t>p</a:t>
            </a:r>
            <a:r>
              <a:rPr lang="en-US" dirty="0"/>
              <a:t>-values for each algorithm when compared to </a:t>
            </a:r>
            <a:r>
              <a:rPr lang="en-US" dirty="0" smtClean="0"/>
              <a:t>SONN follow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67884"/>
            <a:ext cx="7396386" cy="1238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15361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Multiple Comparisons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computing</a:t>
            </a:r>
            <a:r>
              <a:rPr lang="es-ES" dirty="0"/>
              <a:t> </a:t>
            </a:r>
            <a:r>
              <a:rPr lang="es-ES" dirty="0" err="1"/>
              <a:t>Bonferroni-Dunn’s</a:t>
            </a:r>
            <a:r>
              <a:rPr lang="es-ES" dirty="0"/>
              <a:t> </a:t>
            </a:r>
            <a:r>
              <a:rPr lang="es-ES" dirty="0" smtClean="0"/>
              <a:t>CD </a:t>
            </a:r>
            <a:r>
              <a:rPr lang="en-US" dirty="0"/>
              <a:t>those hypotheses that have </a:t>
            </a:r>
            <a:r>
              <a:rPr lang="en-US" dirty="0" smtClean="0"/>
              <a:t>an </a:t>
            </a:r>
            <a:r>
              <a:rPr lang="es-ES" dirty="0" err="1" smtClean="0"/>
              <a:t>unadjusted</a:t>
            </a:r>
            <a:r>
              <a:rPr lang="es-ES" dirty="0" smtClean="0"/>
              <a:t> </a:t>
            </a:r>
            <a:r>
              <a:rPr lang="es-ES" dirty="0"/>
              <a:t>p-</a:t>
            </a:r>
            <a:r>
              <a:rPr lang="es-ES" dirty="0" err="1"/>
              <a:t>value</a:t>
            </a:r>
            <a:r>
              <a:rPr lang="es-ES" dirty="0"/>
              <a:t> ≤ </a:t>
            </a:r>
            <a:r>
              <a:rPr lang="es-ES" dirty="0" smtClean="0"/>
              <a:t>0</a:t>
            </a:r>
            <a:r>
              <a:rPr lang="es-ES" i="1" dirty="0" smtClean="0"/>
              <a:t>.</a:t>
            </a:r>
            <a:r>
              <a:rPr lang="es-ES" dirty="0" smtClean="0"/>
              <a:t>016667 </a:t>
            </a:r>
            <a:r>
              <a:rPr lang="es-ES" dirty="0"/>
              <a:t>are </a:t>
            </a:r>
            <a:r>
              <a:rPr lang="es-ES" dirty="0" err="1"/>
              <a:t>rejected</a:t>
            </a:r>
            <a:r>
              <a:rPr lang="es-ES" dirty="0" smtClean="0"/>
              <a:t>.</a:t>
            </a:r>
          </a:p>
          <a:p>
            <a:r>
              <a:rPr lang="en-US" dirty="0"/>
              <a:t>By using the </a:t>
            </a:r>
            <a:r>
              <a:rPr lang="en-US" i="1" dirty="0"/>
              <a:t>z </a:t>
            </a:r>
            <a:r>
              <a:rPr lang="en-US" dirty="0"/>
              <a:t>value indicated </a:t>
            </a:r>
            <a:r>
              <a:rPr lang="en-US" dirty="0" smtClean="0"/>
              <a:t>for Holm’s </a:t>
            </a:r>
            <a:r>
              <a:rPr lang="en-US" dirty="0"/>
              <a:t>and Hochberg’s procedures, we can observe that they reject those </a:t>
            </a:r>
            <a:r>
              <a:rPr lang="en-US" dirty="0" smtClean="0"/>
              <a:t>hypotheses that </a:t>
            </a:r>
            <a:r>
              <a:rPr lang="en-US" dirty="0"/>
              <a:t>have an unadjusted p-value ≤ 0</a:t>
            </a:r>
            <a:r>
              <a:rPr lang="en-US" i="1" dirty="0"/>
              <a:t>.</a:t>
            </a:r>
            <a:r>
              <a:rPr lang="en-US" dirty="0"/>
              <a:t>05</a:t>
            </a:r>
            <a:r>
              <a:rPr lang="en-US" dirty="0" smtClean="0"/>
              <a:t>.</a:t>
            </a:r>
          </a:p>
          <a:p>
            <a:r>
              <a:rPr lang="en-US" dirty="0"/>
              <a:t>The reader may notice that </a:t>
            </a:r>
            <a:r>
              <a:rPr lang="en-US" dirty="0" err="1" smtClean="0"/>
              <a:t>Bonferroni</a:t>
            </a:r>
            <a:r>
              <a:rPr lang="en-US" dirty="0" smtClean="0"/>
              <a:t>-Dunn’s </a:t>
            </a:r>
            <a:r>
              <a:rPr lang="en-US" dirty="0"/>
              <a:t>is not able to reject the null-hypothesis for SONN versus MLP, while </a:t>
            </a:r>
            <a:r>
              <a:rPr lang="en-US" dirty="0" smtClean="0"/>
              <a:t>Holm’s and </a:t>
            </a:r>
            <a:r>
              <a:rPr lang="en-US" dirty="0"/>
              <a:t>Hochberg’s are able to reject all null-hypothesis due to their higher </a:t>
            </a:r>
            <a:r>
              <a:rPr lang="en-US" dirty="0" smtClean="0"/>
              <a:t>statistical </a:t>
            </a:r>
            <a:r>
              <a:rPr lang="es-ES" dirty="0" err="1" smtClean="0"/>
              <a:t>power</a:t>
            </a:r>
            <a:r>
              <a:rPr lang="es-E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39597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n-US" sz="3600" dirty="0"/>
              <a:t>A Case Study: Performing Multiple Comparisons</a:t>
            </a:r>
            <a:endParaRPr lang="en-U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26895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adjusted </a:t>
            </a:r>
            <a:r>
              <a:rPr lang="en-US" i="1" dirty="0"/>
              <a:t>p</a:t>
            </a:r>
            <a:r>
              <a:rPr lang="en-US" dirty="0"/>
              <a:t>-values for the </a:t>
            </a:r>
            <a:r>
              <a:rPr lang="en-US" dirty="0" smtClean="0"/>
              <a:t>post-hoc methods </a:t>
            </a:r>
            <a:r>
              <a:rPr lang="en-US" dirty="0"/>
              <a:t>make searching for critical differences </a:t>
            </a:r>
            <a:r>
              <a:rPr lang="en-US" dirty="0" smtClean="0"/>
              <a:t>unnecessary</a:t>
            </a:r>
          </a:p>
          <a:p>
            <a:r>
              <a:rPr lang="en-US" dirty="0"/>
              <a:t>Taking a significance level of </a:t>
            </a:r>
            <a:r>
              <a:rPr lang="en-US" i="1" dirty="0"/>
              <a:t>α </a:t>
            </a:r>
            <a:r>
              <a:rPr lang="en-US" dirty="0"/>
              <a:t>= 0</a:t>
            </a:r>
            <a:r>
              <a:rPr lang="en-US" i="1" dirty="0"/>
              <a:t>.</a:t>
            </a:r>
            <a:r>
              <a:rPr lang="en-US" dirty="0"/>
              <a:t>05 we can observe that the </a:t>
            </a:r>
            <a:r>
              <a:rPr lang="en-US" dirty="0" smtClean="0"/>
              <a:t>conclusions </a:t>
            </a:r>
            <a:r>
              <a:rPr lang="es-ES" dirty="0" err="1" smtClean="0"/>
              <a:t>obtained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unadjusted</a:t>
            </a:r>
            <a:r>
              <a:rPr lang="es-ES" dirty="0" smtClean="0"/>
              <a:t> </a:t>
            </a:r>
            <a:r>
              <a:rPr lang="es-ES" i="1" dirty="0" smtClean="0"/>
              <a:t>p</a:t>
            </a:r>
            <a:r>
              <a:rPr lang="es-ES" dirty="0" smtClean="0"/>
              <a:t>-</a:t>
            </a:r>
            <a:r>
              <a:rPr lang="es-ES" dirty="0" err="1" smtClean="0"/>
              <a:t>values</a:t>
            </a:r>
            <a:r>
              <a:rPr lang="es-ES" dirty="0" smtClean="0"/>
              <a:t> </a:t>
            </a:r>
            <a:r>
              <a:rPr lang="es-ES" dirty="0" err="1" smtClean="0"/>
              <a:t>table</a:t>
            </a:r>
            <a:r>
              <a:rPr lang="es-ES" dirty="0" smtClean="0"/>
              <a:t> are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obtained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</a:t>
            </a:r>
            <a:r>
              <a:rPr lang="es-ES" dirty="0" err="1" smtClean="0"/>
              <a:t>table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adjusted</a:t>
            </a:r>
            <a:r>
              <a:rPr lang="es-ES" dirty="0" smtClean="0"/>
              <a:t> </a:t>
            </a:r>
            <a:r>
              <a:rPr lang="es-ES" i="1" dirty="0" smtClean="0"/>
              <a:t>p</a:t>
            </a:r>
            <a:r>
              <a:rPr lang="es-ES" dirty="0" smtClean="0"/>
              <a:t>-</a:t>
            </a:r>
            <a:r>
              <a:rPr lang="es-ES" dirty="0" err="1" smtClean="0"/>
              <a:t>values</a:t>
            </a:r>
            <a:endParaRPr lang="es-ES" dirty="0" smtClean="0"/>
          </a:p>
          <a:p>
            <a:r>
              <a:rPr lang="en-US" dirty="0"/>
              <a:t>The user only needs to observe those adjusted </a:t>
            </a:r>
            <a:r>
              <a:rPr lang="en-US" i="1" dirty="0"/>
              <a:t>p</a:t>
            </a:r>
            <a:r>
              <a:rPr lang="en-US" dirty="0"/>
              <a:t>-values that fall under </a:t>
            </a:r>
            <a:r>
              <a:rPr lang="en-US" dirty="0" smtClean="0"/>
              <a:t>the </a:t>
            </a:r>
            <a:r>
              <a:rPr lang="es-ES" dirty="0" err="1" smtClean="0"/>
              <a:t>desired</a:t>
            </a:r>
            <a:r>
              <a:rPr lang="es-ES" dirty="0" smtClean="0"/>
              <a:t> </a:t>
            </a:r>
            <a:r>
              <a:rPr lang="el-GR" i="1" dirty="0"/>
              <a:t>α </a:t>
            </a:r>
            <a:r>
              <a:rPr lang="es-ES" dirty="0" err="1"/>
              <a:t>significance</a:t>
            </a:r>
            <a:r>
              <a:rPr lang="es-ES" dirty="0"/>
              <a:t> </a:t>
            </a:r>
            <a:r>
              <a:rPr lang="es-ES" dirty="0" err="1"/>
              <a:t>level</a:t>
            </a:r>
            <a:r>
              <a:rPr lang="es-ES" dirty="0"/>
              <a:t>.</a:t>
            </a:r>
            <a:endParaRPr lang="es-E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69159"/>
            <a:ext cx="8133928" cy="1326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/>
              <a:t>Partitioning</a:t>
            </a:r>
            <a:endParaRPr lang="es-ES" sz="3600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3" y="1556792"/>
            <a:ext cx="8779853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62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/>
              <a:t>Partitioning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By using the whole data we may be aware of </a:t>
            </a:r>
            <a:r>
              <a:rPr lang="en-US" dirty="0" err="1"/>
              <a:t>underfitting</a:t>
            </a:r>
            <a:r>
              <a:rPr lang="en-US" dirty="0"/>
              <a:t> problems due to a </a:t>
            </a:r>
            <a:r>
              <a:rPr lang="en-US" dirty="0" smtClean="0"/>
              <a:t>low </a:t>
            </a:r>
            <a:r>
              <a:rPr lang="es-ES" dirty="0" smtClean="0"/>
              <a:t>performance </a:t>
            </a:r>
            <a:r>
              <a:rPr lang="es-ES" dirty="0"/>
              <a:t>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model</a:t>
            </a:r>
            <a:r>
              <a:rPr lang="es-ES" dirty="0" smtClean="0"/>
              <a:t>.</a:t>
            </a:r>
          </a:p>
          <a:p>
            <a:pPr lvl="1"/>
            <a:r>
              <a:rPr lang="en-US" dirty="0"/>
              <a:t>The lack of data </a:t>
            </a:r>
            <a:r>
              <a:rPr lang="en-US" dirty="0" smtClean="0"/>
              <a:t>will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/>
              <a:t>cause </a:t>
            </a:r>
            <a:r>
              <a:rPr lang="es-ES" dirty="0" err="1"/>
              <a:t>underfitting</a:t>
            </a:r>
            <a:endParaRPr lang="es-ES" dirty="0" smtClean="0"/>
          </a:p>
          <a:p>
            <a:r>
              <a:rPr lang="en-US" dirty="0"/>
              <a:t>Adjusting such a model to better fit the data may </a:t>
            </a:r>
            <a:r>
              <a:rPr lang="en-US" dirty="0" smtClean="0"/>
              <a:t>lead </a:t>
            </a:r>
            <a:r>
              <a:rPr lang="es-ES" dirty="0" smtClean="0"/>
              <a:t>to </a:t>
            </a:r>
            <a:r>
              <a:rPr lang="es-ES" dirty="0" err="1" smtClean="0"/>
              <a:t>overfitting</a:t>
            </a:r>
            <a:endParaRPr lang="es-ES" dirty="0" smtClean="0"/>
          </a:p>
          <a:p>
            <a:pPr lvl="1"/>
            <a:r>
              <a:rPr lang="en-US" dirty="0"/>
              <a:t>the lack of unseen case makes impossible to notice this </a:t>
            </a:r>
            <a:r>
              <a:rPr lang="en-US" dirty="0" smtClean="0"/>
              <a:t>situation</a:t>
            </a:r>
          </a:p>
          <a:p>
            <a:pPr lvl="1"/>
            <a:r>
              <a:rPr lang="en-US" dirty="0"/>
              <a:t>Overfitting may also appear due other reasons like noise</a:t>
            </a:r>
            <a:endParaRPr lang="es-E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65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es-ES" sz="3600" dirty="0"/>
              <a:t>Data Set </a:t>
            </a:r>
            <a:r>
              <a:rPr lang="es-ES" sz="3600" dirty="0" err="1"/>
              <a:t>Partitioning</a:t>
            </a:r>
            <a:endParaRPr lang="es-ES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order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control </a:t>
            </a:r>
            <a:r>
              <a:rPr lang="en-US" dirty="0"/>
              <a:t>the model’s </a:t>
            </a:r>
            <a:r>
              <a:rPr lang="en-US" dirty="0" smtClean="0"/>
              <a:t>performance</a:t>
            </a:r>
          </a:p>
          <a:p>
            <a:pPr lvl="1"/>
            <a:r>
              <a:rPr lang="es-ES" dirty="0" err="1"/>
              <a:t>avoid</a:t>
            </a:r>
            <a:r>
              <a:rPr lang="es-ES" dirty="0"/>
              <a:t> </a:t>
            </a:r>
            <a:r>
              <a:rPr lang="es-ES" dirty="0" err="1" smtClean="0"/>
              <a:t>overfitting</a:t>
            </a:r>
            <a:endParaRPr lang="es-ES" dirty="0" smtClean="0"/>
          </a:p>
          <a:p>
            <a:pPr lvl="1"/>
            <a:r>
              <a:rPr lang="es-ES" dirty="0"/>
              <a:t>to </a:t>
            </a:r>
            <a:r>
              <a:rPr lang="es-ES" dirty="0" err="1"/>
              <a:t>have</a:t>
            </a:r>
            <a:r>
              <a:rPr lang="es-ES" dirty="0"/>
              <a:t> a </a:t>
            </a:r>
            <a:r>
              <a:rPr lang="es-ES" dirty="0" smtClean="0"/>
              <a:t>generalizable </a:t>
            </a:r>
            <a:r>
              <a:rPr lang="en-US" dirty="0" smtClean="0"/>
              <a:t>estimation </a:t>
            </a:r>
            <a:r>
              <a:rPr lang="en-US" dirty="0"/>
              <a:t>of the quality of the model </a:t>
            </a:r>
            <a:r>
              <a:rPr lang="en-US" dirty="0" smtClean="0"/>
              <a:t>obtained</a:t>
            </a:r>
          </a:p>
          <a:p>
            <a:pPr marL="0" indent="0">
              <a:buNone/>
            </a:pPr>
            <a:r>
              <a:rPr lang="es-ES" dirty="0" err="1"/>
              <a:t>several</a:t>
            </a:r>
            <a:r>
              <a:rPr lang="es-ES" dirty="0"/>
              <a:t> </a:t>
            </a:r>
            <a:r>
              <a:rPr lang="es-ES" dirty="0" err="1"/>
              <a:t>partitioning</a:t>
            </a:r>
            <a:r>
              <a:rPr lang="es-ES" dirty="0"/>
              <a:t> </a:t>
            </a:r>
            <a:r>
              <a:rPr lang="es-ES" dirty="0" err="1" smtClean="0"/>
              <a:t>schemes</a:t>
            </a:r>
            <a:r>
              <a:rPr lang="es-ES" dirty="0" smtClean="0"/>
              <a:t> </a:t>
            </a:r>
            <a:r>
              <a:rPr lang="en-US" dirty="0" smtClean="0"/>
              <a:t>are </a:t>
            </a:r>
            <a:r>
              <a:rPr lang="en-US" dirty="0"/>
              <a:t>introduced in the </a:t>
            </a:r>
            <a:r>
              <a:rPr lang="en-US" dirty="0" smtClean="0"/>
              <a:t>literature</a:t>
            </a:r>
          </a:p>
          <a:p>
            <a:r>
              <a:rPr lang="en-US" dirty="0"/>
              <a:t>How to partition the data is a key issue as it will largely influence in the </a:t>
            </a:r>
            <a:r>
              <a:rPr lang="en-US" dirty="0" smtClean="0"/>
              <a:t>performance </a:t>
            </a:r>
            <a:r>
              <a:rPr lang="es-ES" dirty="0" smtClean="0"/>
              <a:t>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methods</a:t>
            </a:r>
            <a:endParaRPr lang="es-ES" dirty="0" smtClean="0"/>
          </a:p>
          <a:p>
            <a:r>
              <a:rPr lang="es-ES" dirty="0" err="1" smtClean="0"/>
              <a:t>Performing</a:t>
            </a:r>
            <a:r>
              <a:rPr lang="es-ES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bad partitioning will surely lead to incomplete and/or biased </a:t>
            </a:r>
            <a:r>
              <a:rPr lang="en-US" dirty="0" smtClean="0"/>
              <a:t>behavior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/>
              <a:t>model</a:t>
            </a:r>
            <a:r>
              <a:rPr lang="es-ES" dirty="0"/>
              <a:t> </a:t>
            </a:r>
            <a:r>
              <a:rPr lang="es-ES" dirty="0" err="1"/>
              <a:t>being</a:t>
            </a:r>
            <a:r>
              <a:rPr lang="es-ES" dirty="0"/>
              <a:t> </a:t>
            </a:r>
            <a:r>
              <a:rPr lang="es-ES" dirty="0" err="1"/>
              <a:t>evaluated</a:t>
            </a:r>
            <a:r>
              <a:rPr lang="es-ES" dirty="0" smtClean="0"/>
              <a:t>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737821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2066</TotalTime>
  <Words>4004</Words>
  <Application>Microsoft Office PowerPoint</Application>
  <PresentationFormat>Presentación en pantalla (4:3)</PresentationFormat>
  <Paragraphs>317</Paragraphs>
  <Slides>68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68</vt:i4>
      </vt:variant>
    </vt:vector>
  </HeadingPairs>
  <TitlesOfParts>
    <vt:vector size="69" baseType="lpstr">
      <vt:lpstr>Tema de Office</vt:lpstr>
      <vt:lpstr>Data Sets and Proper Statistical Analysis of Data Mining Techniques</vt:lpstr>
      <vt:lpstr>Data Sets and Proper Statistical Analysis of Data Mining Techniques</vt:lpstr>
      <vt:lpstr>Data Sets and Proper Statistical Analysis of Data Mining Techniques</vt:lpstr>
      <vt:lpstr>Data Sets and Partitions</vt:lpstr>
      <vt:lpstr>Data Set Partitioning</vt:lpstr>
      <vt:lpstr>Data Set Partitioning</vt:lpstr>
      <vt:lpstr>Data Set Partitioning</vt:lpstr>
      <vt:lpstr>Data Set Partitioning</vt:lpstr>
      <vt:lpstr>Data Set Partitioning</vt:lpstr>
      <vt:lpstr>Data Set Partitioning: k-FCV</vt:lpstr>
      <vt:lpstr>Data Set Partitioning: k-FCV</vt:lpstr>
      <vt:lpstr>Data Set Partitioning: k-FCV</vt:lpstr>
      <vt:lpstr>Data Set Partitioning: k-FCV</vt:lpstr>
      <vt:lpstr>Data Set Partitioning: 5×2 CV</vt:lpstr>
      <vt:lpstr>Data Set Partitioning: 5×2 CV</vt:lpstr>
      <vt:lpstr>Data Set Partitioning: Leave one out</vt:lpstr>
      <vt:lpstr>Performance Measures</vt:lpstr>
      <vt:lpstr>Performance Measures</vt:lpstr>
      <vt:lpstr>Performance Measures</vt:lpstr>
      <vt:lpstr>Data Sets and Proper Statistical Analysis of Data Mining Techniques</vt:lpstr>
      <vt:lpstr>Using Statistical Tests to Compare Methods</vt:lpstr>
      <vt:lpstr>Data Sets and Proper Statistical Analysis of Data Mining Techniques</vt:lpstr>
      <vt:lpstr>Conditions for the Safe Use of Parametric Tests</vt:lpstr>
      <vt:lpstr>Conditions for the Safe Use of Parametric Tests</vt:lpstr>
      <vt:lpstr>Conditions for the Safe Use of Parametric Tests</vt:lpstr>
      <vt:lpstr>Conditions for the Safe Use of Parametric Tests</vt:lpstr>
      <vt:lpstr>Conditions for the Safe Use of Parametric Tests</vt:lpstr>
      <vt:lpstr>Data Sets and Proper Statistical Analysis of Data Mining Techniques</vt:lpstr>
      <vt:lpstr>Normality Test over the Group of Data Sets and Algorithms</vt:lpstr>
      <vt:lpstr>Normality Test over the Group of Data Sets and Algorithms</vt:lpstr>
      <vt:lpstr>Normality Test over the Group of Data Sets and Algorithms</vt:lpstr>
      <vt:lpstr>Normality Test over the Group of Data Sets and Algorithms</vt:lpstr>
      <vt:lpstr>Normality Test over the Group of Data Sets and Algorithms</vt:lpstr>
      <vt:lpstr>Normality Test over the Group of Data Sets and Algorithms</vt:lpstr>
      <vt:lpstr>Normality Test over the Group of Data Sets and Algorithms</vt:lpstr>
      <vt:lpstr>Data Sets and Proper Statistical Analysis of Data Mining Techniques</vt:lpstr>
      <vt:lpstr>Normality Test over the Group of Data Sets and Algorithms</vt:lpstr>
      <vt:lpstr>Normality Test over the Group of Data Sets and Algorithms</vt:lpstr>
      <vt:lpstr>Wilcoxon Signed-Ranks Test</vt:lpstr>
      <vt:lpstr>Wilcoxon Signed-Ranks Test</vt:lpstr>
      <vt:lpstr>Wilcoxon Signed-Ranks Test</vt:lpstr>
      <vt:lpstr>Wilcoxon Signed-Ranks Test</vt:lpstr>
      <vt:lpstr>A Case Study: Performing Pairwise Comparisons</vt:lpstr>
      <vt:lpstr>A Case Study: Performing Pairwise Comparisons</vt:lpstr>
      <vt:lpstr>A Case Study: Performing Pairwise Comparisons</vt:lpstr>
      <vt:lpstr>A Case Study: Performing Pairwise Comparisons</vt:lpstr>
      <vt:lpstr>Data Sets and Proper Statistical Analysis of Data Mining Techniques</vt:lpstr>
      <vt:lpstr>Non-parametric Tests for Multiple Comparisons Among More than Two Algorithms</vt:lpstr>
      <vt:lpstr>Non-parametric Tests for Multiple Comparisons Among More than Two Algorithms</vt:lpstr>
      <vt:lpstr>Non-parametric Tests for Multiple Comparisons Among More than Two Algorithms</vt:lpstr>
      <vt:lpstr>Friedman Test</vt:lpstr>
      <vt:lpstr>Friedman Test</vt:lpstr>
      <vt:lpstr>Friedman Test</vt:lpstr>
      <vt:lpstr>Iman–Davenport test</vt:lpstr>
      <vt:lpstr>Iman–Davenport test</vt:lpstr>
      <vt:lpstr>Post-hoc procedures</vt:lpstr>
      <vt:lpstr>Post-hoc procedures</vt:lpstr>
      <vt:lpstr>Bonferroni-Dunn’s procedure</vt:lpstr>
      <vt:lpstr>Holm procedure</vt:lpstr>
      <vt:lpstr>Holm procedure</vt:lpstr>
      <vt:lpstr>Hochberg procedure</vt:lpstr>
      <vt:lpstr>Post-hoc procedures</vt:lpstr>
      <vt:lpstr>Post-hoc procedures</vt:lpstr>
      <vt:lpstr>A Case Study: Performing Multiple Comparisons</vt:lpstr>
      <vt:lpstr>A Case Study: Performing Multiple Comparisons</vt:lpstr>
      <vt:lpstr>A Case Study: Performing Multiple Comparisons</vt:lpstr>
      <vt:lpstr>A Case Study: Performing Multiple Comparisons</vt:lpstr>
      <vt:lpstr>A Case Study: Performing Multiple Comparisons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Preparation Basic Models</dc:title>
  <dc:creator>Julián Luengo Martín</dc:creator>
  <cp:lastModifiedBy>Usuario</cp:lastModifiedBy>
  <cp:revision>301</cp:revision>
  <dcterms:created xsi:type="dcterms:W3CDTF">2015-04-28T15:36:11Z</dcterms:created>
  <dcterms:modified xsi:type="dcterms:W3CDTF">2015-07-22T12:02:44Z</dcterms:modified>
</cp:coreProperties>
</file>