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E7AB-B6A6-4B27-AC91-4D0E94A782B1}" type="datetimeFigureOut">
              <a:rPr lang="es-ES" smtClean="0"/>
              <a:pPr/>
              <a:t>22/06/2015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A79-3FA1-45E9-9540-49AF7D3A72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A79-3FA1-45E9-9540-49AF7D3A72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A79-3FA1-45E9-9540-49AF7D3A72BC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A79-3FA1-45E9-9540-49AF7D3A72B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A79-3FA1-45E9-9540-49AF7D3A72BC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7A3E-570C-4AB0-A3C2-78F01243E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A7B22-B3B8-4AB2-91D9-38BA7268FD9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41F9B-D07B-49DB-9131-0B1086A1B8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DE62A-0BC8-4B83-86B3-3822ABFD42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F49E-BD02-4A1E-A9E6-62CE55DFE4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C115C-90E6-44C8-BAAC-1D3AB5F687C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19F7-1224-4B82-99D5-03BE5995A70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139AD-5F41-4C94-93BD-C93450B530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CA33-66E4-4C90-A6A9-40F738785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7E870-C164-43EF-B3FF-F90FB619A2D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75625-196E-45B5-B24C-427F697443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A2E6A-34E2-4DDE-905B-3090C40D7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36838"/>
            <a:ext cx="7772400" cy="1470025"/>
          </a:xfrm>
        </p:spPr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2800" dirty="0" err="1" smtClean="0"/>
              <a:t>Finding</a:t>
            </a:r>
            <a:r>
              <a:rPr lang="es-ES" sz="2800" dirty="0" smtClean="0"/>
              <a:t> </a:t>
            </a:r>
            <a:r>
              <a:rPr lang="es-ES" sz="2800" dirty="0" err="1" smtClean="0"/>
              <a:t>Redundant</a:t>
            </a:r>
            <a:r>
              <a:rPr lang="es-ES" sz="2800" dirty="0" smtClean="0"/>
              <a:t> </a:t>
            </a:r>
            <a:r>
              <a:rPr lang="es-ES" sz="2800" dirty="0" err="1" smtClean="0"/>
              <a:t>Attributes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800" i="1" dirty="0" smtClean="0"/>
              <a:t>χ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Correlation Test quantifies the correlation among two </a:t>
            </a:r>
            <a:r>
              <a:rPr lang="en-US" sz="2800" b="1" dirty="0" smtClean="0"/>
              <a:t>nominal</a:t>
            </a:r>
            <a:r>
              <a:rPr lang="en-US" sz="2800" dirty="0" smtClean="0"/>
              <a:t> attributes contain </a:t>
            </a:r>
            <a:r>
              <a:rPr lang="en-US" sz="2800" i="1" dirty="0" smtClean="0"/>
              <a:t>c</a:t>
            </a:r>
            <a:r>
              <a:rPr lang="en-US" sz="2800" dirty="0" smtClean="0"/>
              <a:t> and </a:t>
            </a:r>
            <a:r>
              <a:rPr lang="en-US" sz="2800" i="1" dirty="0" smtClean="0"/>
              <a:t>r</a:t>
            </a:r>
            <a:r>
              <a:rPr lang="en-US" sz="2800" dirty="0" smtClean="0"/>
              <a:t> different values each:</a:t>
            </a:r>
          </a:p>
          <a:p>
            <a:endParaRPr lang="en-US" sz="28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dirty="0" err="1" smtClean="0"/>
              <a:t>where</a:t>
            </a:r>
            <a:r>
              <a:rPr lang="es-ES" sz="2800" dirty="0" smtClean="0"/>
              <a:t> </a:t>
            </a:r>
            <a:r>
              <a:rPr lang="es-ES" sz="2800" dirty="0" err="1" smtClean="0"/>
              <a:t>o</a:t>
            </a:r>
            <a:r>
              <a:rPr lang="es-ES" sz="2800" baseline="-25000" dirty="0" err="1" smtClean="0"/>
              <a:t>ij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frequency</a:t>
            </a:r>
            <a:r>
              <a:rPr lang="es-ES" sz="2800" dirty="0" smtClean="0"/>
              <a:t> of (</a:t>
            </a:r>
            <a:r>
              <a:rPr lang="es-ES" sz="2800" dirty="0" err="1" smtClean="0"/>
              <a:t>A</a:t>
            </a:r>
            <a:r>
              <a:rPr lang="es-ES" sz="2800" baseline="-25000" dirty="0" err="1" smtClean="0"/>
              <a:t>i</a:t>
            </a:r>
            <a:r>
              <a:rPr lang="es-ES" sz="2800" dirty="0" err="1" smtClean="0"/>
              <a:t>,B</a:t>
            </a:r>
            <a:r>
              <a:rPr lang="es-ES" sz="2800" baseline="-25000" dirty="0" err="1" smtClean="0"/>
              <a:t>j</a:t>
            </a:r>
            <a:r>
              <a:rPr lang="es-ES" sz="2800" dirty="0" smtClean="0"/>
              <a:t>) and:</a:t>
            </a:r>
          </a:p>
          <a:p>
            <a:endParaRPr lang="es-E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4210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5085184"/>
            <a:ext cx="6000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2800" dirty="0" err="1" smtClean="0"/>
              <a:t>Finding</a:t>
            </a:r>
            <a:r>
              <a:rPr lang="es-ES" sz="2800" dirty="0" smtClean="0"/>
              <a:t> </a:t>
            </a:r>
            <a:r>
              <a:rPr lang="es-ES" sz="2800" dirty="0" err="1" smtClean="0"/>
              <a:t>Redundant</a:t>
            </a:r>
            <a:r>
              <a:rPr lang="es-ES" sz="2800" dirty="0" smtClean="0"/>
              <a:t> </a:t>
            </a:r>
            <a:r>
              <a:rPr lang="es-ES" sz="2800" dirty="0" err="1" smtClean="0"/>
              <a:t>Attributes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sz="2800" i="1" dirty="0" smtClean="0"/>
              <a:t>χ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works fine for nominal attributes, but for numerical attributes Pearson’s product moment coefficient is widely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s-ES" sz="2800" dirty="0" err="1" smtClean="0"/>
              <a:t>where</a:t>
            </a:r>
            <a:r>
              <a:rPr lang="es-ES" sz="2800" dirty="0" smtClean="0"/>
              <a:t> </a:t>
            </a:r>
            <a:r>
              <a:rPr lang="es-ES" sz="2800" i="1" dirty="0" smtClean="0"/>
              <a:t>m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number</a:t>
            </a:r>
            <a:r>
              <a:rPr lang="es-ES" sz="2800" dirty="0" smtClean="0"/>
              <a:t> of </a:t>
            </a:r>
            <a:r>
              <a:rPr lang="es-ES" sz="2800" dirty="0" err="1" smtClean="0"/>
              <a:t>instances</a:t>
            </a:r>
            <a:r>
              <a:rPr lang="es-ES" sz="2800" dirty="0" smtClean="0"/>
              <a:t>, and </a:t>
            </a:r>
            <a:r>
              <a:rPr lang="es-ES" sz="2800" i="1" dirty="0" smtClean="0"/>
              <a:t>A̅</a:t>
            </a:r>
            <a:r>
              <a:rPr lang="es-ES" sz="2800" dirty="0" smtClean="0"/>
              <a:t>,B̅ are </a:t>
            </a:r>
            <a:r>
              <a:rPr lang="es-ES" sz="2800" dirty="0" err="1" smtClean="0"/>
              <a:t>the</a:t>
            </a:r>
            <a:r>
              <a:rPr lang="es-ES" sz="2800" dirty="0" smtClean="0"/>
              <a:t> mean </a:t>
            </a:r>
            <a:r>
              <a:rPr lang="es-ES" sz="2800" dirty="0" err="1" smtClean="0"/>
              <a:t>values</a:t>
            </a:r>
            <a:r>
              <a:rPr lang="es-ES" sz="2800" dirty="0" smtClean="0"/>
              <a:t> of </a:t>
            </a:r>
            <a:r>
              <a:rPr lang="es-ES" sz="2800" dirty="0" err="1" smtClean="0"/>
              <a:t>attributes</a:t>
            </a:r>
            <a:r>
              <a:rPr lang="es-ES" sz="2800" dirty="0" smtClean="0"/>
              <a:t> A and B.</a:t>
            </a:r>
          </a:p>
          <a:p>
            <a:r>
              <a:rPr lang="es-ES" sz="2800" dirty="0" err="1" smtClean="0"/>
              <a:t>Values</a:t>
            </a:r>
            <a:r>
              <a:rPr lang="es-ES" sz="2800" dirty="0" smtClean="0"/>
              <a:t> of </a:t>
            </a:r>
            <a:r>
              <a:rPr lang="es-ES" sz="2800" i="1" dirty="0" smtClean="0"/>
              <a:t>r</a:t>
            </a:r>
            <a:r>
              <a:rPr lang="es-ES" sz="2800" dirty="0" smtClean="0"/>
              <a:t> </a:t>
            </a:r>
            <a:r>
              <a:rPr lang="es-ES" sz="2800" dirty="0" err="1" smtClean="0"/>
              <a:t>close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+1 </a:t>
            </a:r>
            <a:r>
              <a:rPr lang="es-ES" sz="2800" dirty="0" err="1" smtClean="0"/>
              <a:t>or</a:t>
            </a:r>
            <a:r>
              <a:rPr lang="es-ES" sz="2800" dirty="0" smtClean="0"/>
              <a:t> -1 </a:t>
            </a:r>
            <a:r>
              <a:rPr lang="es-ES" sz="2800" dirty="0" err="1" smtClean="0"/>
              <a:t>may</a:t>
            </a:r>
            <a:r>
              <a:rPr lang="es-ES" sz="2800" dirty="0" smtClean="0"/>
              <a:t> </a:t>
            </a:r>
            <a:r>
              <a:rPr lang="es-ES" sz="2800" dirty="0" err="1" smtClean="0"/>
              <a:t>indicate</a:t>
            </a:r>
            <a:r>
              <a:rPr lang="es-ES" sz="2800" dirty="0" smtClean="0"/>
              <a:t> a </a:t>
            </a:r>
            <a:r>
              <a:rPr lang="es-ES" sz="2800" dirty="0" err="1" smtClean="0"/>
              <a:t>high</a:t>
            </a:r>
            <a:r>
              <a:rPr lang="es-ES" sz="2800" dirty="0" smtClean="0"/>
              <a:t> </a:t>
            </a:r>
            <a:r>
              <a:rPr lang="es-ES" sz="2800" dirty="0" err="1" smtClean="0"/>
              <a:t>correlation</a:t>
            </a:r>
            <a:r>
              <a:rPr lang="es-ES" sz="2800" dirty="0" smtClean="0"/>
              <a:t> </a:t>
            </a:r>
            <a:r>
              <a:rPr lang="es-ES" sz="2800" dirty="0" err="1" smtClean="0"/>
              <a:t>among</a:t>
            </a:r>
            <a:r>
              <a:rPr lang="es-ES" sz="2800" dirty="0" smtClean="0"/>
              <a:t> A and B.</a:t>
            </a:r>
          </a:p>
          <a:p>
            <a:endParaRPr lang="es-ES" sz="28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7143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2800" dirty="0" err="1" smtClean="0"/>
              <a:t>Finding</a:t>
            </a:r>
            <a:r>
              <a:rPr lang="es-ES" sz="2800" dirty="0" smtClean="0"/>
              <a:t> </a:t>
            </a:r>
            <a:r>
              <a:rPr lang="es-ES" sz="2800" dirty="0" err="1" smtClean="0"/>
              <a:t>Redundant</a:t>
            </a:r>
            <a:r>
              <a:rPr lang="es-ES" sz="2800" dirty="0" smtClean="0"/>
              <a:t> </a:t>
            </a:r>
            <a:r>
              <a:rPr lang="es-ES" sz="2800" dirty="0" err="1" smtClean="0"/>
              <a:t>Attributes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dirty="0" smtClean="0"/>
              <a:t>Similarly to correlation, covariance is an useful and widely used measure in statistics in order to check how much two variables change together</a:t>
            </a:r>
          </a:p>
          <a:p>
            <a:endParaRPr lang="en-U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relation</a:t>
            </a:r>
            <a:r>
              <a:rPr lang="es-ES" sz="2400" dirty="0" smtClean="0"/>
              <a:t> </a:t>
            </a:r>
            <a:r>
              <a:rPr lang="es-ES" sz="2400" dirty="0" err="1" smtClean="0"/>
              <a:t>among</a:t>
            </a:r>
            <a:r>
              <a:rPr lang="es-ES" sz="2400" dirty="0" smtClean="0"/>
              <a:t> </a:t>
            </a:r>
            <a:r>
              <a:rPr lang="es-ES" sz="2400" dirty="0" err="1" smtClean="0"/>
              <a:t>covariance</a:t>
            </a:r>
            <a:r>
              <a:rPr lang="es-ES" sz="2400" dirty="0" smtClean="0"/>
              <a:t> and </a:t>
            </a:r>
            <a:r>
              <a:rPr lang="es-ES" sz="2400" dirty="0" err="1" smtClean="0"/>
              <a:t>correlation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given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 err="1" smtClean="0"/>
              <a:t>two</a:t>
            </a:r>
            <a:r>
              <a:rPr lang="es-ES" sz="2400" dirty="0" smtClean="0"/>
              <a:t> variables are </a:t>
            </a:r>
            <a:r>
              <a:rPr lang="es-ES" sz="2400" dirty="0" err="1" smtClean="0"/>
              <a:t>independent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covariance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0.</a:t>
            </a:r>
          </a:p>
          <a:p>
            <a:endParaRPr lang="es-ES" sz="2400" i="1" dirty="0" smtClean="0"/>
          </a:p>
          <a:p>
            <a:endParaRPr lang="es-E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6912768" cy="92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3384376" cy="9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n-US" sz="2400" dirty="0" smtClean="0"/>
              <a:t>Detecting </a:t>
            </a:r>
            <a:r>
              <a:rPr lang="en-US" sz="2400" dirty="0" err="1" smtClean="0"/>
              <a:t>Tuple</a:t>
            </a:r>
            <a:r>
              <a:rPr lang="en-US" sz="2400" dirty="0" smtClean="0"/>
              <a:t> Duplication and Inconsistency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Having</a:t>
            </a:r>
            <a:r>
              <a:rPr lang="es-ES" sz="2800" dirty="0" smtClean="0"/>
              <a:t> </a:t>
            </a:r>
            <a:r>
              <a:rPr lang="es-ES" sz="2800" dirty="0" err="1" smtClean="0"/>
              <a:t>duplicate</a:t>
            </a:r>
            <a:r>
              <a:rPr lang="es-ES" sz="2800" dirty="0" smtClean="0"/>
              <a:t> </a:t>
            </a:r>
            <a:r>
              <a:rPr lang="es-ES" sz="2800" dirty="0" err="1" smtClean="0"/>
              <a:t>tuples</a:t>
            </a:r>
            <a:r>
              <a:rPr lang="es-ES" sz="2800" dirty="0" smtClean="0"/>
              <a:t> </a:t>
            </a:r>
            <a:r>
              <a:rPr lang="en-US" sz="2800" dirty="0" smtClean="0"/>
              <a:t>can be a source of inconsistency</a:t>
            </a:r>
          </a:p>
          <a:p>
            <a:r>
              <a:rPr lang="en-US" sz="2800" dirty="0" smtClean="0"/>
              <a:t>Sometimes the duplicity is subtle</a:t>
            </a:r>
          </a:p>
          <a:p>
            <a:pPr lvl="1"/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information</a:t>
            </a:r>
            <a:r>
              <a:rPr lang="es-ES" sz="2400" dirty="0" smtClean="0"/>
              <a:t> </a:t>
            </a:r>
            <a:r>
              <a:rPr lang="en-US" sz="2400" dirty="0" smtClean="0"/>
              <a:t>comes from different systems of measurement, some instances could be actually the same, but not identified like that</a:t>
            </a:r>
          </a:p>
          <a:p>
            <a:pPr lvl="1"/>
            <a:r>
              <a:rPr lang="en-US" sz="2400" dirty="0" smtClean="0"/>
              <a:t>Values can be represented using the metric system and the imperial system in different sources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n-US" sz="2400" dirty="0" smtClean="0"/>
              <a:t>Detecting </a:t>
            </a:r>
            <a:r>
              <a:rPr lang="en-US" sz="2400" dirty="0" err="1" smtClean="0"/>
              <a:t>Tuple</a:t>
            </a:r>
            <a:r>
              <a:rPr lang="en-US" sz="2400" dirty="0" smtClean="0"/>
              <a:t> Duplication and Inconsistency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 smtClean="0"/>
              <a:t>Analyzing</a:t>
            </a:r>
            <a:r>
              <a:rPr lang="es-ES" sz="2400" dirty="0" smtClean="0"/>
              <a:t> </a:t>
            </a:r>
            <a:r>
              <a:rPr lang="en-US" sz="2400" dirty="0" smtClean="0"/>
              <a:t>the similarity between nominal attributes is not trivial</a:t>
            </a:r>
          </a:p>
          <a:p>
            <a:r>
              <a:rPr lang="en-US" sz="2400" dirty="0" smtClean="0"/>
              <a:t>Several character-based distance measures for nominal values can be found </a:t>
            </a:r>
            <a:r>
              <a:rPr lang="es-ES" sz="2400" dirty="0" smtClean="0"/>
              <a:t>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literature</a:t>
            </a:r>
            <a:r>
              <a:rPr lang="es-ES" sz="2400" dirty="0" smtClean="0"/>
              <a:t>:</a:t>
            </a:r>
          </a:p>
          <a:p>
            <a:pPr lvl="1"/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edit</a:t>
            </a:r>
            <a:r>
              <a:rPr lang="es-ES" sz="2000" dirty="0" smtClean="0"/>
              <a:t> </a:t>
            </a:r>
            <a:r>
              <a:rPr lang="es-ES" sz="2000" dirty="0" err="1" smtClean="0"/>
              <a:t>distance</a:t>
            </a:r>
            <a:endParaRPr lang="es-ES" sz="2000" dirty="0" smtClean="0"/>
          </a:p>
          <a:p>
            <a:pPr lvl="1"/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affine</a:t>
            </a:r>
            <a:r>
              <a:rPr lang="es-ES" sz="2000" dirty="0" smtClean="0"/>
              <a:t> gap </a:t>
            </a:r>
            <a:r>
              <a:rPr lang="es-ES" sz="2000" dirty="0" err="1" smtClean="0"/>
              <a:t>distance</a:t>
            </a:r>
            <a:endParaRPr lang="es-ES" sz="2000" dirty="0" smtClean="0"/>
          </a:p>
          <a:p>
            <a:pPr lvl="1"/>
            <a:r>
              <a:rPr lang="es-ES" sz="2000" dirty="0" smtClean="0"/>
              <a:t>Jaro </a:t>
            </a:r>
            <a:r>
              <a:rPr lang="es-ES" sz="2000" dirty="0" err="1" smtClean="0"/>
              <a:t>algorithm</a:t>
            </a:r>
            <a:endParaRPr lang="es-ES" sz="2000" dirty="0" smtClean="0"/>
          </a:p>
          <a:p>
            <a:pPr lvl="1"/>
            <a:r>
              <a:rPr lang="es-ES" sz="2000" dirty="0" smtClean="0"/>
              <a:t>q-</a:t>
            </a:r>
            <a:r>
              <a:rPr lang="es-ES" sz="2000" dirty="0" err="1" smtClean="0"/>
              <a:t>grams</a:t>
            </a:r>
            <a:endParaRPr lang="es-ES" sz="2000" dirty="0" smtClean="0"/>
          </a:p>
          <a:p>
            <a:pPr lvl="1"/>
            <a:r>
              <a:rPr lang="es-ES" sz="2000" dirty="0" smtClean="0"/>
              <a:t>WHIRL </a:t>
            </a:r>
            <a:r>
              <a:rPr lang="es-ES" sz="2000" dirty="0" err="1" smtClean="0"/>
              <a:t>distance</a:t>
            </a:r>
            <a:endParaRPr lang="es-ES" sz="2000" dirty="0" smtClean="0"/>
          </a:p>
          <a:p>
            <a:pPr lvl="1"/>
            <a:r>
              <a:rPr lang="es-ES" sz="2000" dirty="0" err="1" smtClean="0"/>
              <a:t>Metaphone</a:t>
            </a:r>
            <a:endParaRPr lang="es-ES" sz="2000" dirty="0" smtClean="0"/>
          </a:p>
          <a:p>
            <a:pPr lvl="1"/>
            <a:r>
              <a:rPr lang="es-ES" sz="2000" dirty="0" smtClean="0"/>
              <a:t>ONCA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n-US" sz="2400" dirty="0" smtClean="0"/>
              <a:t>Detecting </a:t>
            </a:r>
            <a:r>
              <a:rPr lang="en-US" sz="2400" dirty="0" err="1" smtClean="0"/>
              <a:t>Tuple</a:t>
            </a:r>
            <a:r>
              <a:rPr lang="en-US" sz="2400" dirty="0" smtClean="0"/>
              <a:t> Duplication and Inconsistency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Trying to detect similarities in numeric data is harder</a:t>
            </a:r>
          </a:p>
          <a:p>
            <a:r>
              <a:rPr lang="es-ES" sz="2800" dirty="0" err="1" smtClean="0"/>
              <a:t>Some</a:t>
            </a:r>
            <a:r>
              <a:rPr lang="es-ES" sz="2800" dirty="0" smtClean="0"/>
              <a:t> </a:t>
            </a:r>
            <a:r>
              <a:rPr lang="es-ES" sz="2800" dirty="0" err="1" smtClean="0"/>
              <a:t>authors</a:t>
            </a:r>
            <a:r>
              <a:rPr lang="es-ES" sz="2800" dirty="0" smtClean="0"/>
              <a:t> </a:t>
            </a:r>
            <a:r>
              <a:rPr lang="es-ES" sz="2800" dirty="0" err="1" smtClean="0"/>
              <a:t>encode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n-US" sz="2800" dirty="0" smtClean="0"/>
              <a:t>numbers as strings or use range comparisons </a:t>
            </a:r>
            <a:r>
              <a:rPr lang="en-US" sz="2800" dirty="0" smtClean="0">
                <a:sym typeface="Wingdings" pitchFamily="2" charset="2"/>
              </a:rPr>
              <a:t> naïve approaches</a:t>
            </a:r>
          </a:p>
          <a:p>
            <a:r>
              <a:rPr lang="en-US" sz="2800" dirty="0" smtClean="0">
                <a:sym typeface="Wingdings" pitchFamily="2" charset="2"/>
              </a:rPr>
              <a:t>Using the distribution of the data or adapting WHIRL cosine similarity metric are better</a:t>
            </a:r>
          </a:p>
          <a:p>
            <a:r>
              <a:rPr lang="en-US" sz="2800" dirty="0" smtClean="0">
                <a:sym typeface="Wingdings" pitchFamily="2" charset="2"/>
              </a:rPr>
              <a:t>Many authors rely on detecting discrepancies in the data cleaning step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n-US" sz="2400" dirty="0" smtClean="0"/>
              <a:t>Detecting </a:t>
            </a:r>
            <a:r>
              <a:rPr lang="en-US" sz="2400" dirty="0" err="1" smtClean="0"/>
              <a:t>Tuple</a:t>
            </a:r>
            <a:r>
              <a:rPr lang="en-US" sz="2400" dirty="0" smtClean="0"/>
              <a:t> Duplication and Inconsistency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have introduced measures to detect duplicity in each attribute</a:t>
            </a:r>
          </a:p>
          <a:p>
            <a:r>
              <a:rPr lang="en-US" sz="2800" dirty="0" smtClean="0"/>
              <a:t>We can determine whether a couple of instances are duplicated or not using the metrics in several approaches:</a:t>
            </a:r>
          </a:p>
          <a:p>
            <a:pPr lvl="1"/>
            <a:r>
              <a:rPr lang="es-ES" sz="2400" dirty="0" err="1" smtClean="0"/>
              <a:t>Probabilistic</a:t>
            </a:r>
            <a:r>
              <a:rPr lang="es-ES" sz="2400" dirty="0" smtClean="0"/>
              <a:t> </a:t>
            </a:r>
            <a:r>
              <a:rPr lang="es-ES" sz="2400" dirty="0" err="1" smtClean="0"/>
              <a:t>approaches</a:t>
            </a:r>
            <a:r>
              <a:rPr lang="es-ES" sz="2400" dirty="0" smtClean="0"/>
              <a:t>, 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Fellegi-Sunter</a:t>
            </a:r>
            <a:r>
              <a:rPr lang="es-ES" sz="2400" dirty="0" smtClean="0"/>
              <a:t> </a:t>
            </a:r>
            <a:r>
              <a:rPr lang="es-ES" sz="2400" dirty="0" err="1" smtClean="0"/>
              <a:t>model</a:t>
            </a:r>
            <a:endParaRPr lang="es-ES" sz="2400" dirty="0" smtClean="0"/>
          </a:p>
          <a:p>
            <a:pPr lvl="1"/>
            <a:r>
              <a:rPr lang="es-ES" sz="2400" dirty="0" err="1" smtClean="0"/>
              <a:t>Supervised</a:t>
            </a:r>
            <a:r>
              <a:rPr lang="es-ES" sz="2400" dirty="0" smtClean="0"/>
              <a:t> (and </a:t>
            </a:r>
            <a:r>
              <a:rPr lang="es-ES" sz="2400" dirty="0" err="1" smtClean="0"/>
              <a:t>semisupervised</a:t>
            </a:r>
            <a:r>
              <a:rPr lang="es-ES" sz="2400" dirty="0" smtClean="0"/>
              <a:t>) </a:t>
            </a:r>
            <a:r>
              <a:rPr lang="es-ES" sz="2400" dirty="0" err="1" smtClean="0"/>
              <a:t>approaches</a:t>
            </a:r>
            <a:endParaRPr lang="es-ES" sz="2400" dirty="0" smtClean="0"/>
          </a:p>
          <a:p>
            <a:pPr lvl="1"/>
            <a:r>
              <a:rPr lang="es-ES" sz="2400" dirty="0" err="1" smtClean="0"/>
              <a:t>Distance-based</a:t>
            </a:r>
            <a:r>
              <a:rPr lang="es-ES" sz="2400" dirty="0" smtClean="0"/>
              <a:t> </a:t>
            </a:r>
            <a:r>
              <a:rPr lang="es-ES" sz="2400" dirty="0" err="1" smtClean="0"/>
              <a:t>techniques</a:t>
            </a:r>
            <a:endParaRPr lang="es-ES" sz="2400" dirty="0" smtClean="0"/>
          </a:p>
          <a:p>
            <a:pPr lvl="1"/>
            <a:r>
              <a:rPr lang="es-ES" sz="2400" dirty="0" err="1" smtClean="0"/>
              <a:t>Clustering</a:t>
            </a:r>
            <a:r>
              <a:rPr lang="es-ES" sz="2400" dirty="0" smtClean="0"/>
              <a:t> </a:t>
            </a:r>
            <a:r>
              <a:rPr lang="es-ES" sz="2400" dirty="0" err="1" smtClean="0"/>
              <a:t>algorithms</a:t>
            </a:r>
            <a:r>
              <a:rPr lang="es-ES" sz="2400" dirty="0" smtClean="0"/>
              <a:t> (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unsupervised</a:t>
            </a:r>
            <a:r>
              <a:rPr lang="es-ES" sz="2400" dirty="0" smtClean="0"/>
              <a:t> data)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Overview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Data Integration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/>
              <a:t>Data </a:t>
            </a:r>
            <a:r>
              <a:rPr lang="es-ES" dirty="0" err="1" smtClean="0"/>
              <a:t>Cleaning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Normalization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Transformation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Cleaning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Integrating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data in a data set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mean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is</a:t>
            </a:r>
            <a:r>
              <a:rPr lang="es-ES" dirty="0" smtClean="0"/>
              <a:t> free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errors</a:t>
            </a:r>
            <a:endParaRPr lang="es-ES" dirty="0" smtClean="0"/>
          </a:p>
          <a:p>
            <a:r>
              <a:rPr lang="en-US" dirty="0" smtClean="0"/>
              <a:t>Broadly, dirty data include missing data, wrong data and non-standard representation of the same data</a:t>
            </a:r>
          </a:p>
          <a:p>
            <a:r>
              <a:rPr lang="en-US" dirty="0" smtClean="0"/>
              <a:t>If a high proportion of the data is dirty, applying a DM process will surely result in a unreliable model</a:t>
            </a:r>
            <a:endParaRPr lang="es-E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Cleaning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sources of dirty data include</a:t>
            </a:r>
          </a:p>
          <a:p>
            <a:pPr lvl="1"/>
            <a:r>
              <a:rPr lang="en-US" dirty="0" smtClean="0"/>
              <a:t>data entry errors, </a:t>
            </a:r>
          </a:p>
          <a:p>
            <a:pPr lvl="1"/>
            <a:r>
              <a:rPr lang="en-US" dirty="0" smtClean="0"/>
              <a:t>data update errors, </a:t>
            </a:r>
          </a:p>
          <a:p>
            <a:pPr lvl="1"/>
            <a:r>
              <a:rPr lang="en-US" dirty="0" smtClean="0"/>
              <a:t>data transmission errors and even bugs in the data processing system.</a:t>
            </a:r>
          </a:p>
          <a:p>
            <a:r>
              <a:rPr lang="en-US" dirty="0" smtClean="0"/>
              <a:t>Dirty data usually is presented in two forms: missing data (MVs) and wrong </a:t>
            </a:r>
            <a:r>
              <a:rPr lang="es-ES" dirty="0" smtClean="0"/>
              <a:t>(</a:t>
            </a:r>
            <a:r>
              <a:rPr lang="es-ES" dirty="0" err="1" smtClean="0"/>
              <a:t>noisy</a:t>
            </a:r>
            <a:r>
              <a:rPr lang="es-ES" dirty="0" smtClean="0"/>
              <a:t>) data.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Overview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Integration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Cleaning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Normalization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Transformation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Cleaning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of handling MVs and noisy data is quite different: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instances</a:t>
            </a:r>
            <a:r>
              <a:rPr lang="es-ES" dirty="0" smtClean="0"/>
              <a:t> </a:t>
            </a:r>
            <a:r>
              <a:rPr lang="en-US" dirty="0" smtClean="0"/>
              <a:t>containing MVs can be ignored, filled in manually or with a constant or filled in by using estimations over the data</a:t>
            </a:r>
          </a:p>
          <a:p>
            <a:pPr lvl="1"/>
            <a:r>
              <a:rPr lang="en-US" dirty="0" smtClean="0"/>
              <a:t>For noise, basic statistical and descriptive techniques can be used to identify outliers, or filters can be applied to eliminate </a:t>
            </a:r>
            <a:r>
              <a:rPr lang="en-US" smtClean="0"/>
              <a:t>noisy instances</a:t>
            </a:r>
            <a:endParaRPr lang="es-E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Overview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Data 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Cleaning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Transformation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the attributes selected are </a:t>
            </a:r>
            <a:r>
              <a:rPr lang="en-US" i="1" dirty="0" smtClean="0"/>
              <a:t>raw attributes.</a:t>
            </a:r>
          </a:p>
          <a:p>
            <a:pPr lvl="1"/>
            <a:r>
              <a:rPr lang="en-US" dirty="0" smtClean="0"/>
              <a:t>They have a meaning in the original domain from where they were obtained</a:t>
            </a:r>
          </a:p>
          <a:p>
            <a:pPr lvl="1"/>
            <a:r>
              <a:rPr lang="en-US" dirty="0" smtClean="0"/>
              <a:t>They are designed to work with the operational system in which they are being currently used</a:t>
            </a:r>
          </a:p>
          <a:p>
            <a:endParaRPr lang="es-ES" dirty="0" smtClean="0"/>
          </a:p>
          <a:p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original </a:t>
            </a:r>
            <a:r>
              <a:rPr lang="en-US" dirty="0" smtClean="0"/>
              <a:t>attributes are not good enough to obtain accurate predictive models</a:t>
            </a:r>
            <a:endParaRPr lang="es-E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n-US" dirty="0" smtClean="0"/>
              <a:t>common to perform a series  of manipulation steps to transform the original attributes or to generate new attributes</a:t>
            </a:r>
          </a:p>
          <a:p>
            <a:pPr lvl="1"/>
            <a:r>
              <a:rPr lang="en-US" dirty="0" smtClean="0"/>
              <a:t> They will show better properties that will help the predictive power </a:t>
            </a:r>
            <a:r>
              <a:rPr lang="es-E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new attributes are usually named </a:t>
            </a:r>
            <a:r>
              <a:rPr lang="en-US" i="1" dirty="0" smtClean="0"/>
              <a:t>modeling variables or analytic </a:t>
            </a:r>
            <a:r>
              <a:rPr lang="es-ES" i="1" dirty="0" smtClean="0"/>
              <a:t>variables.</a:t>
            </a:r>
            <a:endParaRPr lang="es-E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dirty="0" smtClean="0"/>
              <a:t>Min-Max </a:t>
            </a:r>
            <a:r>
              <a:rPr lang="es-ES" b="1" i="1" dirty="0" err="1" smtClean="0"/>
              <a:t>Normalization</a:t>
            </a:r>
            <a:endParaRPr lang="es-ES" b="1" i="1" dirty="0" smtClean="0"/>
          </a:p>
          <a:p>
            <a:r>
              <a:rPr lang="en-US" dirty="0" smtClean="0"/>
              <a:t>The min-max normalization aims to scale all the numerical values </a:t>
            </a:r>
            <a:r>
              <a:rPr lang="en-US" i="1" dirty="0" smtClean="0"/>
              <a:t>v of a numerical </a:t>
            </a:r>
            <a:r>
              <a:rPr lang="en-US" dirty="0" smtClean="0"/>
              <a:t>attribute </a:t>
            </a:r>
            <a:r>
              <a:rPr lang="en-US" i="1" dirty="0" smtClean="0"/>
              <a:t>A to a specified range denoted by [new − </a:t>
            </a:r>
            <a:r>
              <a:rPr lang="en-US" i="1" dirty="0" err="1" smtClean="0"/>
              <a:t>minA</a:t>
            </a:r>
            <a:r>
              <a:rPr lang="en-US" i="1" dirty="0" smtClean="0"/>
              <a:t>, new − </a:t>
            </a:r>
            <a:r>
              <a:rPr lang="en-US" i="1" dirty="0" err="1" smtClean="0"/>
              <a:t>maxA</a:t>
            </a:r>
            <a:r>
              <a:rPr lang="en-US" i="1" dirty="0" smtClean="0"/>
              <a:t>].</a:t>
            </a:r>
          </a:p>
          <a:p>
            <a:r>
              <a:rPr lang="en-US" dirty="0" smtClean="0"/>
              <a:t>The following expression transforms </a:t>
            </a:r>
            <a:r>
              <a:rPr lang="en-US" i="1" dirty="0" smtClean="0"/>
              <a:t>v to </a:t>
            </a:r>
            <a:r>
              <a:rPr lang="en-US" dirty="0" smtClean="0"/>
              <a:t>the new value </a:t>
            </a:r>
            <a:r>
              <a:rPr lang="en-US" i="1" dirty="0" smtClean="0"/>
              <a:t>v’:</a:t>
            </a:r>
            <a:endParaRPr lang="es-E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17232"/>
            <a:ext cx="826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dirty="0" smtClean="0"/>
              <a:t>Z-score </a:t>
            </a:r>
            <a:r>
              <a:rPr lang="es-ES" b="1" i="1" dirty="0" err="1" smtClean="0"/>
              <a:t>Normalization</a:t>
            </a:r>
            <a:endParaRPr lang="es-ES" b="1" i="1" dirty="0" smtClean="0"/>
          </a:p>
          <a:p>
            <a:r>
              <a:rPr lang="en-GB" dirty="0" smtClean="0"/>
              <a:t>If </a:t>
            </a:r>
            <a:r>
              <a:rPr lang="en-US" dirty="0" smtClean="0"/>
              <a:t>minimum </a:t>
            </a:r>
            <a:r>
              <a:rPr lang="en-US" dirty="0" smtClean="0"/>
              <a:t>or maximum values of attribute </a:t>
            </a:r>
            <a:r>
              <a:rPr lang="en-US" i="1" dirty="0" smtClean="0"/>
              <a:t>A </a:t>
            </a:r>
            <a:r>
              <a:rPr lang="en-US" dirty="0" smtClean="0"/>
              <a:t>are not </a:t>
            </a:r>
            <a:r>
              <a:rPr lang="en-US" dirty="0" smtClean="0"/>
              <a:t>known, or the data is noisy, the</a:t>
            </a:r>
            <a:r>
              <a:rPr lang="en-US" i="1" dirty="0" smtClean="0"/>
              <a:t> </a:t>
            </a:r>
            <a:r>
              <a:rPr lang="en-US" i="1" dirty="0" smtClean="0"/>
              <a:t>min-max </a:t>
            </a:r>
            <a:r>
              <a:rPr lang="en-US" dirty="0" smtClean="0"/>
              <a:t>normalization </a:t>
            </a:r>
            <a:r>
              <a:rPr lang="en-GB" dirty="0" smtClean="0"/>
              <a:t>is infeasible</a:t>
            </a:r>
          </a:p>
          <a:p>
            <a:r>
              <a:rPr lang="en-US" dirty="0" smtClean="0"/>
              <a:t>Alternative: normalize the data of attribute A to obtain a new distribution with mean 0 and std. deviation equal to 1</a:t>
            </a:r>
            <a:endParaRPr lang="es-ES" dirty="0" smtClean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214950"/>
            <a:ext cx="3357586" cy="152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Normalization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dirty="0" smtClean="0"/>
              <a:t>Decimal-</a:t>
            </a:r>
            <a:r>
              <a:rPr lang="es-ES" b="1" i="1" dirty="0" err="1" smtClean="0"/>
              <a:t>scaling</a:t>
            </a:r>
            <a:r>
              <a:rPr lang="es-ES" b="1" i="1" dirty="0" smtClean="0"/>
              <a:t> </a:t>
            </a:r>
            <a:r>
              <a:rPr lang="es-ES" b="1" i="1" dirty="0" err="1" smtClean="0"/>
              <a:t>Normalization</a:t>
            </a:r>
            <a:endParaRPr lang="es-ES" b="1" i="1" dirty="0" smtClean="0"/>
          </a:p>
          <a:p>
            <a:r>
              <a:rPr lang="en-US" dirty="0" smtClean="0"/>
              <a:t>A simple way to reduce the absolute values of a numerical </a:t>
            </a:r>
            <a:r>
              <a:rPr lang="en-US" dirty="0" smtClean="0"/>
              <a:t>attribute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j </a:t>
            </a:r>
            <a:r>
              <a:rPr lang="en-US" dirty="0" smtClean="0"/>
              <a:t>is the smallest integer such that </a:t>
            </a:r>
            <a:r>
              <a:rPr lang="en-US" i="1" dirty="0" smtClean="0"/>
              <a:t>new − </a:t>
            </a:r>
            <a:r>
              <a:rPr lang="en-US" i="1" dirty="0" err="1" smtClean="0"/>
              <a:t>max</a:t>
            </a:r>
            <a:r>
              <a:rPr lang="en-US" i="1" baseline="-25000" dirty="0" err="1" smtClean="0"/>
              <a:t>A</a:t>
            </a:r>
            <a:r>
              <a:rPr lang="en-US" i="1" dirty="0" smtClean="0"/>
              <a:t> &lt; 1.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429000"/>
            <a:ext cx="2214578" cy="12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Overview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Data 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Cleaning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Normalization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process </a:t>
            </a:r>
            <a:r>
              <a:rPr lang="en-US" dirty="0" smtClean="0"/>
              <a:t>to create new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called </a:t>
            </a:r>
            <a:r>
              <a:rPr lang="en-US" dirty="0" smtClean="0"/>
              <a:t>transforming the </a:t>
            </a:r>
            <a:r>
              <a:rPr lang="en-US" dirty="0" smtClean="0"/>
              <a:t>attributes or the attribute set.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transformation usually combines </a:t>
            </a:r>
            <a:r>
              <a:rPr lang="en-US" dirty="0" smtClean="0"/>
              <a:t>the original </a:t>
            </a:r>
            <a:r>
              <a:rPr lang="en-US" dirty="0" smtClean="0"/>
              <a:t>raw attributes using different mathematical formulas originated in </a:t>
            </a:r>
            <a:r>
              <a:rPr lang="en-US" dirty="0" smtClean="0"/>
              <a:t>business models </a:t>
            </a:r>
            <a:r>
              <a:rPr lang="en-US" dirty="0" smtClean="0"/>
              <a:t>or pure mathematical formulas.</a:t>
            </a:r>
            <a:endParaRPr lang="es-E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</a:t>
            </a:r>
            <a:r>
              <a:rPr lang="es-ES" dirty="0" err="1" smtClean="0"/>
              <a:t>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process </a:t>
            </a:r>
            <a:r>
              <a:rPr lang="en-US" dirty="0" smtClean="0"/>
              <a:t>to create new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Often </a:t>
            </a:r>
            <a:r>
              <a:rPr lang="en-US" dirty="0" smtClean="0"/>
              <a:t>called </a:t>
            </a:r>
            <a:r>
              <a:rPr lang="en-US" dirty="0" smtClean="0"/>
              <a:t>transforming the </a:t>
            </a:r>
            <a:r>
              <a:rPr lang="en-US" dirty="0" smtClean="0"/>
              <a:t>attributes or the attribute set.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transformation usually combines </a:t>
            </a:r>
            <a:r>
              <a:rPr lang="en-US" dirty="0" smtClean="0"/>
              <a:t>the original </a:t>
            </a:r>
            <a:r>
              <a:rPr lang="en-US" dirty="0" smtClean="0"/>
              <a:t>raw attributes using different mathematical formulas originated in </a:t>
            </a:r>
            <a:r>
              <a:rPr lang="en-US" dirty="0" smtClean="0"/>
              <a:t>business models </a:t>
            </a:r>
            <a:r>
              <a:rPr lang="en-US" dirty="0" smtClean="0"/>
              <a:t>or pure mathematical formulas.</a:t>
            </a: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/>
              <a:t>Overview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Integration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Cleaning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Normalization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Transformation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i="1" dirty="0" smtClean="0"/>
              <a:t>Linear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GB" dirty="0" smtClean="0"/>
              <a:t>Normalizations </a:t>
            </a:r>
            <a:r>
              <a:rPr lang="en-GB" dirty="0" smtClean="0"/>
              <a:t>may not </a:t>
            </a:r>
            <a:r>
              <a:rPr lang="en-GB" dirty="0" smtClean="0"/>
              <a:t>be </a:t>
            </a:r>
            <a:r>
              <a:rPr lang="en-US" dirty="0" smtClean="0"/>
              <a:t>enough </a:t>
            </a:r>
            <a:r>
              <a:rPr lang="en-US" dirty="0" smtClean="0"/>
              <a:t>to adapt the data to improve the generated model</a:t>
            </a:r>
            <a:r>
              <a:rPr lang="en-US" dirty="0" smtClean="0"/>
              <a:t>.</a:t>
            </a:r>
          </a:p>
          <a:p>
            <a:r>
              <a:rPr lang="en-GB" dirty="0" smtClean="0"/>
              <a:t>Aggregating </a:t>
            </a:r>
            <a:r>
              <a:rPr lang="en-US" dirty="0" smtClean="0"/>
              <a:t>the </a:t>
            </a:r>
            <a:r>
              <a:rPr lang="en-US" dirty="0" smtClean="0"/>
              <a:t>information contained in various attributes might be </a:t>
            </a:r>
            <a:r>
              <a:rPr lang="en-US" dirty="0" smtClean="0"/>
              <a:t>beneficial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B </a:t>
            </a:r>
            <a:r>
              <a:rPr lang="en-US" dirty="0" smtClean="0"/>
              <a:t>is an attribute subset of the complete set </a:t>
            </a:r>
            <a:r>
              <a:rPr lang="en-US" i="1" dirty="0" smtClean="0"/>
              <a:t>A</a:t>
            </a:r>
            <a:r>
              <a:rPr lang="en-US" dirty="0" smtClean="0"/>
              <a:t>, a new attribute </a:t>
            </a:r>
            <a:r>
              <a:rPr lang="en-US" i="1" dirty="0" smtClean="0"/>
              <a:t>Z</a:t>
            </a:r>
            <a:r>
              <a:rPr lang="en-US" dirty="0" smtClean="0"/>
              <a:t> can be obtained by a linear combination:</a:t>
            </a:r>
          </a:p>
          <a:p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86454"/>
            <a:ext cx="568906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Quadratic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US" dirty="0" smtClean="0"/>
              <a:t>In quadratic transformations a new attribute is built as </a:t>
            </a:r>
            <a:r>
              <a:rPr lang="en-US" dirty="0" smtClean="0"/>
              <a:t>follows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i,j</a:t>
            </a:r>
            <a:r>
              <a:rPr lang="en-US" i="1" dirty="0" smtClean="0"/>
              <a:t> </a:t>
            </a:r>
            <a:r>
              <a:rPr lang="en-US" dirty="0" smtClean="0"/>
              <a:t>is a real number.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kinds of transformations have been </a:t>
            </a:r>
            <a:r>
              <a:rPr lang="en-US" dirty="0" smtClean="0"/>
              <a:t>thoroughly </a:t>
            </a:r>
            <a:r>
              <a:rPr lang="en-US" dirty="0" smtClean="0"/>
              <a:t>studied and can help to transform data to make it separable.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14686"/>
            <a:ext cx="7543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i="1" dirty="0" smtClean="0"/>
              <a:t>Non-polynomial Approximations </a:t>
            </a:r>
            <a:r>
              <a:rPr lang="en-GB" b="1" i="1" dirty="0" smtClean="0"/>
              <a:t>of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US" dirty="0" smtClean="0"/>
              <a:t>Sometimes polynomial </a:t>
            </a:r>
            <a:r>
              <a:rPr lang="en-US" dirty="0" smtClean="0"/>
              <a:t>transformations are not enough</a:t>
            </a:r>
          </a:p>
          <a:p>
            <a:r>
              <a:rPr lang="en-US" dirty="0" smtClean="0"/>
              <a:t>For example, guessing whether a set of triangles are congruent is not possible by simply observing their vertices coordinates</a:t>
            </a:r>
          </a:p>
          <a:p>
            <a:pPr lvl="1"/>
            <a:r>
              <a:rPr lang="en-US" dirty="0" smtClean="0"/>
              <a:t>Computing the length of their segments will easily solve the problem </a:t>
            </a:r>
            <a:r>
              <a:rPr lang="en-US" dirty="0" smtClean="0">
                <a:sym typeface="Wingdings" pitchFamily="2" charset="2"/>
              </a:rPr>
              <a:t> non-polynomial transformation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000768"/>
            <a:ext cx="4591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i="1" dirty="0" smtClean="0"/>
              <a:t>Polynomial </a:t>
            </a:r>
            <a:r>
              <a:rPr lang="en-GB" b="1" i="1" dirty="0" smtClean="0"/>
              <a:t>Approximations </a:t>
            </a:r>
            <a:r>
              <a:rPr lang="en-GB" b="1" i="1" dirty="0" smtClean="0"/>
              <a:t>of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have observed that specific </a:t>
            </a:r>
            <a:r>
              <a:rPr lang="en-US" dirty="0" smtClean="0"/>
              <a:t>transformations </a:t>
            </a:r>
            <a:r>
              <a:rPr lang="en-US" dirty="0" smtClean="0"/>
              <a:t>may be </a:t>
            </a:r>
            <a:r>
              <a:rPr lang="en-US" dirty="0" smtClean="0"/>
              <a:t>needed to </a:t>
            </a:r>
            <a:r>
              <a:rPr lang="en-US" dirty="0" smtClean="0"/>
              <a:t>extract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But help </a:t>
            </a:r>
            <a:r>
              <a:rPr lang="en-US" dirty="0" smtClean="0"/>
              <a:t>from an expert is not </a:t>
            </a:r>
            <a:r>
              <a:rPr lang="en-US" dirty="0" smtClean="0"/>
              <a:t>always </a:t>
            </a:r>
            <a:r>
              <a:rPr lang="en-GB" dirty="0" smtClean="0"/>
              <a:t>available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no knowledge is available, a transformation </a:t>
            </a:r>
            <a:r>
              <a:rPr lang="en-US" i="1" dirty="0" smtClean="0"/>
              <a:t>f </a:t>
            </a:r>
            <a:r>
              <a:rPr lang="en-US" dirty="0" smtClean="0"/>
              <a:t>can </a:t>
            </a:r>
            <a:r>
              <a:rPr lang="en-US" dirty="0" smtClean="0"/>
              <a:t>be approximated </a:t>
            </a:r>
            <a:r>
              <a:rPr lang="en-US" dirty="0" smtClean="0"/>
              <a:t>via a polynomial transformation using a brute search with one </a:t>
            </a:r>
            <a:r>
              <a:rPr lang="en-US" dirty="0" smtClean="0"/>
              <a:t>degree </a:t>
            </a:r>
            <a:r>
              <a:rPr lang="en-GB" dirty="0" smtClean="0"/>
              <a:t>at </a:t>
            </a:r>
            <a:r>
              <a:rPr lang="en-GB" dirty="0" smtClean="0"/>
              <a:t>a time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Using the </a:t>
            </a:r>
            <a:r>
              <a:rPr lang="en-GB" dirty="0" err="1" smtClean="0"/>
              <a:t>Weistrass</a:t>
            </a:r>
            <a:r>
              <a:rPr lang="en-GB" dirty="0" smtClean="0"/>
              <a:t> </a:t>
            </a:r>
            <a:r>
              <a:rPr lang="en-US" dirty="0" smtClean="0"/>
              <a:t>approximation</a:t>
            </a:r>
            <a:r>
              <a:rPr lang="en-US" dirty="0" smtClean="0"/>
              <a:t>, there is a </a:t>
            </a:r>
            <a:r>
              <a:rPr lang="en-US" dirty="0" smtClean="0"/>
              <a:t> polynomial </a:t>
            </a:r>
            <a:r>
              <a:rPr lang="en-US" dirty="0" smtClean="0"/>
              <a:t>function </a:t>
            </a:r>
            <a:r>
              <a:rPr lang="en-US" i="1" dirty="0" smtClean="0"/>
              <a:t>f </a:t>
            </a:r>
            <a:r>
              <a:rPr lang="en-US" dirty="0" smtClean="0"/>
              <a:t>that takes the value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for each </a:t>
            </a:r>
            <a:r>
              <a:rPr lang="en-GB" dirty="0" smtClean="0"/>
              <a:t>instance </a:t>
            </a:r>
            <a:r>
              <a:rPr lang="en-GB" i="1" dirty="0" smtClean="0"/>
              <a:t>X</a:t>
            </a:r>
            <a:r>
              <a:rPr lang="en-GB" i="1" baseline="-25000" dirty="0" smtClean="0"/>
              <a:t>i</a:t>
            </a:r>
            <a:r>
              <a:rPr lang="en-GB" sz="400" i="1" dirty="0" smtClean="0"/>
              <a:t> </a:t>
            </a:r>
            <a:r>
              <a:rPr lang="en-GB" i="1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6000768"/>
            <a:ext cx="4214842" cy="46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Polynomial </a:t>
            </a:r>
            <a:r>
              <a:rPr lang="en-GB" b="1" i="1" dirty="0" smtClean="0"/>
              <a:t>Approximations </a:t>
            </a:r>
            <a:r>
              <a:rPr lang="en-GB" b="1" i="1" dirty="0" smtClean="0"/>
              <a:t>of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US" dirty="0" smtClean="0"/>
              <a:t>There are as many polynomials verifying </a:t>
            </a:r>
            <a:r>
              <a:rPr lang="en-US" dirty="0" smtClean="0"/>
              <a:t>         </a:t>
            </a:r>
            <a:r>
              <a:rPr lang="en-US" i="1" dirty="0" smtClean="0"/>
              <a:t>Y </a:t>
            </a:r>
            <a:r>
              <a:rPr lang="en-US" i="1" dirty="0" smtClean="0"/>
              <a:t>= f (X</a:t>
            </a:r>
            <a:r>
              <a:rPr lang="en-US" i="1" dirty="0" smtClean="0"/>
              <a:t>) </a:t>
            </a:r>
            <a:r>
              <a:rPr lang="en-GB" dirty="0" smtClean="0"/>
              <a:t>as </a:t>
            </a:r>
            <a:r>
              <a:rPr lang="en-GB" dirty="0" smtClean="0"/>
              <a:t>we want</a:t>
            </a:r>
          </a:p>
          <a:p>
            <a:r>
              <a:rPr lang="en-US" dirty="0" smtClean="0"/>
              <a:t>As the number of instances in the data set increases, the approximations </a:t>
            </a:r>
            <a:r>
              <a:rPr lang="en-US" dirty="0" smtClean="0"/>
              <a:t>will </a:t>
            </a:r>
            <a:r>
              <a:rPr lang="en-GB" dirty="0" smtClean="0"/>
              <a:t>be better</a:t>
            </a:r>
          </a:p>
          <a:p>
            <a:r>
              <a:rPr lang="en-GB" dirty="0" smtClean="0"/>
              <a:t>We can use computer assistance to approximate the intrinsic transformation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Polynomial </a:t>
            </a:r>
            <a:r>
              <a:rPr lang="en-GB" b="1" i="1" dirty="0" smtClean="0"/>
              <a:t>Approximations </a:t>
            </a:r>
            <a:r>
              <a:rPr lang="en-GB" b="1" i="1" dirty="0" smtClean="0"/>
              <a:t>of </a:t>
            </a:r>
            <a:r>
              <a:rPr lang="es-ES" b="1" i="1" dirty="0" err="1" smtClean="0"/>
              <a:t>Transformations</a:t>
            </a:r>
            <a:endParaRPr lang="es-ES" b="1" i="1" dirty="0" smtClean="0"/>
          </a:p>
          <a:p>
            <a:r>
              <a:rPr lang="en-US" dirty="0" smtClean="0"/>
              <a:t>When the intrinsic transformation is polynomial we need to add the </a:t>
            </a:r>
            <a:r>
              <a:rPr lang="en-US" dirty="0" err="1" smtClean="0"/>
              <a:t>cartesian</a:t>
            </a:r>
            <a:r>
              <a:rPr lang="en-US" dirty="0" smtClean="0"/>
              <a:t> product of the attributes needed for the polynomial degree approximation.</a:t>
            </a:r>
          </a:p>
          <a:p>
            <a:r>
              <a:rPr lang="en-US" dirty="0" smtClean="0"/>
              <a:t>Sometimes the </a:t>
            </a:r>
            <a:r>
              <a:rPr lang="en-US" dirty="0" smtClean="0"/>
              <a:t>approximation obtained must be rounded to avoid </a:t>
            </a:r>
            <a:r>
              <a:rPr lang="en-US" dirty="0" smtClean="0"/>
              <a:t>the limitations </a:t>
            </a:r>
            <a:r>
              <a:rPr lang="en-US" dirty="0" smtClean="0"/>
              <a:t>of the computer digital </a:t>
            </a:r>
            <a:r>
              <a:rPr lang="en-US" dirty="0" smtClean="0"/>
              <a:t>precision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Rank </a:t>
            </a:r>
            <a:r>
              <a:rPr lang="en-GB" b="1" i="1" dirty="0" smtClean="0"/>
              <a:t>Transformations</a:t>
            </a:r>
          </a:p>
          <a:p>
            <a:r>
              <a:rPr lang="en-US" dirty="0" smtClean="0"/>
              <a:t>A change in an attribute distribution can result in a change of </a:t>
            </a:r>
            <a:r>
              <a:rPr lang="en-US" dirty="0" err="1" smtClean="0"/>
              <a:t>themodel</a:t>
            </a:r>
            <a:r>
              <a:rPr lang="en-US" dirty="0" smtClean="0"/>
              <a:t>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The simplest transformation to accomplish this in numerical attributes is </a:t>
            </a:r>
            <a:r>
              <a:rPr lang="en-US" dirty="0" smtClean="0"/>
              <a:t>to replace </a:t>
            </a:r>
            <a:r>
              <a:rPr lang="en-US" dirty="0" smtClean="0"/>
              <a:t>the value of an attribute with its </a:t>
            </a:r>
            <a:r>
              <a:rPr lang="en-US" dirty="0" smtClean="0"/>
              <a:t>rank</a:t>
            </a:r>
          </a:p>
          <a:p>
            <a:r>
              <a:rPr lang="en-US" dirty="0" smtClean="0"/>
              <a:t>The attribute will be transformed </a:t>
            </a:r>
            <a:r>
              <a:rPr lang="en-US" dirty="0" smtClean="0"/>
              <a:t>into a </a:t>
            </a:r>
            <a:r>
              <a:rPr lang="en-US" dirty="0" smtClean="0"/>
              <a:t>new attribute containing integer values ranging from 1 to </a:t>
            </a:r>
            <a:r>
              <a:rPr lang="en-US" i="1" dirty="0" smtClean="0"/>
              <a:t>m, </a:t>
            </a:r>
            <a:r>
              <a:rPr lang="en-US" dirty="0" smtClean="0"/>
              <a:t>being</a:t>
            </a:r>
            <a:r>
              <a:rPr lang="en-US" i="1" dirty="0" smtClean="0"/>
              <a:t> m </a:t>
            </a:r>
            <a:r>
              <a:rPr lang="en-US" dirty="0" smtClean="0"/>
              <a:t>the </a:t>
            </a:r>
            <a:r>
              <a:rPr lang="en-US" dirty="0" smtClean="0"/>
              <a:t>number of </a:t>
            </a:r>
            <a:r>
              <a:rPr lang="en-US" dirty="0" smtClean="0"/>
              <a:t>instances in the data set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i="1" dirty="0" smtClean="0"/>
              <a:t>Rank </a:t>
            </a:r>
            <a:r>
              <a:rPr lang="en-GB" b="1" i="1" dirty="0" smtClean="0"/>
              <a:t>Transformations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we can transform the ranks to normal scores representing their </a:t>
            </a:r>
            <a:r>
              <a:rPr lang="en-US" dirty="0" smtClean="0"/>
              <a:t>probabilities in </a:t>
            </a:r>
            <a:r>
              <a:rPr lang="en-US" dirty="0" smtClean="0"/>
              <a:t>the normal distribution by spreading these values on the </a:t>
            </a:r>
            <a:r>
              <a:rPr lang="en-US" dirty="0" err="1" smtClean="0"/>
              <a:t>gaussian</a:t>
            </a:r>
            <a:r>
              <a:rPr lang="en-US" dirty="0" smtClean="0"/>
              <a:t> </a:t>
            </a:r>
            <a:r>
              <a:rPr lang="en-US" dirty="0" smtClean="0"/>
              <a:t>curve using </a:t>
            </a:r>
            <a:r>
              <a:rPr lang="en-US" dirty="0" smtClean="0"/>
              <a:t>a simple transformation given by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being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the rank of the observation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Φ</a:t>
            </a:r>
            <a:r>
              <a:rPr lang="en-US" dirty="0" smtClean="0"/>
              <a:t> the cumulative normal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Note: this </a:t>
            </a:r>
            <a:r>
              <a:rPr lang="en-US" dirty="0" smtClean="0"/>
              <a:t>transformation cannot be </a:t>
            </a:r>
            <a:r>
              <a:rPr lang="en-US" dirty="0" smtClean="0"/>
              <a:t>applied separately </a:t>
            </a:r>
            <a:r>
              <a:rPr lang="en-US" dirty="0" smtClean="0"/>
              <a:t>to the training and test partitions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86124"/>
            <a:ext cx="2686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Box-Cox Transformations </a:t>
            </a:r>
            <a:endParaRPr lang="en-GB" b="1" i="1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selecting the optimal transformation for an attribute is </a:t>
            </a:r>
            <a:r>
              <a:rPr lang="en-US" dirty="0" smtClean="0"/>
              <a:t>that we </a:t>
            </a:r>
            <a:r>
              <a:rPr lang="en-US" dirty="0" smtClean="0"/>
              <a:t>do not know in advance which transformation will be the </a:t>
            </a:r>
            <a:r>
              <a:rPr lang="en-US" dirty="0" smtClean="0"/>
              <a:t>best</a:t>
            </a:r>
          </a:p>
          <a:p>
            <a:r>
              <a:rPr lang="en-US" dirty="0" smtClean="0"/>
              <a:t>The Box-Cox transformation aims to transform a </a:t>
            </a:r>
            <a:r>
              <a:rPr lang="en-US" dirty="0" smtClean="0"/>
              <a:t>continuous variable </a:t>
            </a:r>
            <a:r>
              <a:rPr lang="en-US" dirty="0" smtClean="0"/>
              <a:t>into an almost normal </a:t>
            </a:r>
            <a:r>
              <a:rPr lang="en-US" dirty="0" smtClean="0"/>
              <a:t>distribution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Box-Cox Transformations </a:t>
            </a:r>
            <a:endParaRPr lang="en-GB" b="1" i="1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can be </a:t>
            </a:r>
            <a:r>
              <a:rPr lang="en-GB" dirty="0" smtClean="0"/>
              <a:t>achieved </a:t>
            </a:r>
            <a:r>
              <a:rPr lang="en-US" dirty="0" smtClean="0"/>
              <a:t>by </a:t>
            </a:r>
            <a:r>
              <a:rPr lang="en-US" dirty="0" smtClean="0"/>
              <a:t>mapping the values using following the set of transformations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linear, inverse, quadratic and similar transformations are special cases of </a:t>
            </a:r>
            <a:r>
              <a:rPr lang="en-US" dirty="0" smtClean="0"/>
              <a:t>the </a:t>
            </a:r>
            <a:r>
              <a:rPr lang="en-GB" dirty="0" smtClean="0"/>
              <a:t>Box-Cox </a:t>
            </a:r>
            <a:r>
              <a:rPr lang="en-GB" dirty="0" smtClean="0"/>
              <a:t>transformations.</a:t>
            </a: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86124"/>
            <a:ext cx="3333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Overview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gathered in data sets can present multiple forms and come from many different </a:t>
            </a:r>
            <a:r>
              <a:rPr lang="es-ES" dirty="0" err="1" smtClean="0"/>
              <a:t>sources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attribute</a:t>
            </a:r>
            <a:r>
              <a:rPr lang="es-ES" dirty="0" smtClean="0"/>
              <a:t> </a:t>
            </a:r>
            <a:r>
              <a:rPr lang="en-US" dirty="0" smtClean="0"/>
              <a:t>names or table schemes will produce uneven examples</a:t>
            </a:r>
          </a:p>
          <a:p>
            <a:pPr lvl="1"/>
            <a:r>
              <a:rPr lang="en-US" dirty="0" smtClean="0"/>
              <a:t>Attribute values may represent the same concept but with different names </a:t>
            </a:r>
            <a:r>
              <a:rPr lang="es-ES" dirty="0" err="1" smtClean="0"/>
              <a:t>creating</a:t>
            </a:r>
            <a:r>
              <a:rPr lang="es-ES" dirty="0" smtClean="0"/>
              <a:t> </a:t>
            </a:r>
            <a:r>
              <a:rPr lang="es-ES" dirty="0" err="1" smtClean="0"/>
              <a:t>inconsistencies</a:t>
            </a:r>
            <a:endParaRPr lang="es-ES" dirty="0" smtClean="0"/>
          </a:p>
          <a:p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i="1" dirty="0" smtClean="0"/>
              <a:t>Box-Cox Transformations </a:t>
            </a:r>
            <a:endParaRPr lang="en-GB" b="1" i="1" dirty="0" smtClean="0"/>
          </a:p>
          <a:p>
            <a:r>
              <a:rPr lang="en-US" dirty="0" smtClean="0"/>
              <a:t>Please note that all the values of variable </a:t>
            </a:r>
            <a:r>
              <a:rPr lang="en-US" i="1" dirty="0" smtClean="0"/>
              <a:t>x </a:t>
            </a:r>
            <a:r>
              <a:rPr lang="en-US" dirty="0" smtClean="0"/>
              <a:t>in the previous slide must </a:t>
            </a:r>
            <a:r>
              <a:rPr lang="en-US" dirty="0" smtClean="0"/>
              <a:t>be positive. If we have negative values in the attribute we must add a </a:t>
            </a:r>
            <a:r>
              <a:rPr lang="en-US" dirty="0" smtClean="0"/>
              <a:t>parameter </a:t>
            </a:r>
            <a:r>
              <a:rPr lang="en-US" i="1" dirty="0" smtClean="0"/>
              <a:t>c </a:t>
            </a:r>
            <a:r>
              <a:rPr lang="en-US" dirty="0" smtClean="0"/>
              <a:t>to offset such negative values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parameter </a:t>
            </a:r>
            <a:r>
              <a:rPr lang="en-US" i="1" dirty="0" smtClean="0"/>
              <a:t>g </a:t>
            </a:r>
            <a:r>
              <a:rPr lang="en-US" dirty="0" smtClean="0"/>
              <a:t>is used to scale the resulting values, and it is often considered as </a:t>
            </a:r>
            <a:r>
              <a:rPr lang="en-US" dirty="0" smtClean="0"/>
              <a:t>the geometric </a:t>
            </a:r>
            <a:r>
              <a:rPr lang="en-US" dirty="0" smtClean="0"/>
              <a:t>mean of the data</a:t>
            </a: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643314"/>
            <a:ext cx="3905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Box-Cox Transformations </a:t>
            </a:r>
            <a:endParaRPr lang="en-GB" b="1" i="1" dirty="0" smtClean="0"/>
          </a:p>
          <a:p>
            <a:r>
              <a:rPr lang="en-US" dirty="0" smtClean="0"/>
              <a:t>The value of </a:t>
            </a:r>
            <a:r>
              <a:rPr lang="en-US" i="1" dirty="0" smtClean="0"/>
              <a:t>λ </a:t>
            </a:r>
            <a:r>
              <a:rPr lang="en-US" dirty="0" smtClean="0"/>
              <a:t>is iteratively found by testing </a:t>
            </a:r>
            <a:r>
              <a:rPr lang="en-US" dirty="0" smtClean="0"/>
              <a:t>different values </a:t>
            </a:r>
            <a:r>
              <a:rPr lang="en-US" dirty="0" smtClean="0"/>
              <a:t>in the range from −3</a:t>
            </a:r>
            <a:r>
              <a:rPr lang="en-US" i="1" dirty="0" smtClean="0"/>
              <a:t>.0 to 3.0 </a:t>
            </a:r>
            <a:r>
              <a:rPr lang="en-US" dirty="0" smtClean="0"/>
              <a:t>in small steps until the resulting attribute is </a:t>
            </a:r>
            <a:r>
              <a:rPr lang="en-US" dirty="0" smtClean="0"/>
              <a:t>as close </a:t>
            </a:r>
            <a:r>
              <a:rPr lang="en-US" dirty="0" smtClean="0"/>
              <a:t>as possible to the normal distribution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Spreading the </a:t>
            </a:r>
            <a:r>
              <a:rPr lang="en-GB" b="1" i="1" dirty="0" smtClean="0"/>
              <a:t>Histogram</a:t>
            </a:r>
          </a:p>
          <a:p>
            <a:r>
              <a:rPr lang="en-US" dirty="0" smtClean="0"/>
              <a:t>Spreading the histogram is a special case of Box-Cox </a:t>
            </a:r>
            <a:r>
              <a:rPr lang="en-US" dirty="0" smtClean="0"/>
              <a:t>transformations</a:t>
            </a:r>
          </a:p>
          <a:p>
            <a:r>
              <a:rPr lang="en-GB" dirty="0" smtClean="0"/>
              <a:t>As </a:t>
            </a:r>
            <a:r>
              <a:rPr lang="en-GB" dirty="0" smtClean="0"/>
              <a:t>Box-Cox</a:t>
            </a:r>
            <a:r>
              <a:rPr lang="en-US" dirty="0" smtClean="0"/>
              <a:t>transforms </a:t>
            </a:r>
            <a:r>
              <a:rPr lang="en-US" dirty="0" smtClean="0"/>
              <a:t>the data to resemble a normal distribution, the histogram is thus </a:t>
            </a:r>
            <a:r>
              <a:rPr lang="en-US" dirty="0" smtClean="0"/>
              <a:t>spread </a:t>
            </a:r>
            <a:r>
              <a:rPr lang="en-GB" dirty="0" smtClean="0"/>
              <a:t>as shown here</a:t>
            </a:r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256"/>
            <a:ext cx="8396274" cy="207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Flecha curvada hacia arriba"/>
          <p:cNvSpPr/>
          <p:nvPr/>
        </p:nvSpPr>
        <p:spPr>
          <a:xfrm>
            <a:off x="3214678" y="6072206"/>
            <a:ext cx="271464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i="1" dirty="0" smtClean="0"/>
              <a:t>Spreading the Histogram</a:t>
            </a:r>
          </a:p>
          <a:p>
            <a:r>
              <a:rPr lang="en-US" dirty="0" smtClean="0"/>
              <a:t>When the user is not interested in converting the distribution to a normal </a:t>
            </a:r>
            <a:r>
              <a:rPr lang="en-US" dirty="0" smtClean="0"/>
              <a:t>one, but </a:t>
            </a:r>
            <a:r>
              <a:rPr lang="en-US" dirty="0" smtClean="0"/>
              <a:t>just spreading it, we can use two special cases of Box-Cox </a:t>
            </a:r>
            <a:r>
              <a:rPr lang="en-US" dirty="0" smtClean="0"/>
              <a:t>transformations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Using the logarithm (with an offset if necessary) can be used to spread the right </a:t>
            </a:r>
            <a:r>
              <a:rPr lang="en-US" dirty="0" smtClean="0"/>
              <a:t>side of </a:t>
            </a:r>
            <a:r>
              <a:rPr lang="en-US" dirty="0" smtClean="0"/>
              <a:t>the histogram: </a:t>
            </a:r>
            <a:r>
              <a:rPr lang="en-US" i="1" dirty="0" smtClean="0"/>
              <a:t>y = </a:t>
            </a:r>
            <a:r>
              <a:rPr lang="en-US" i="1" dirty="0" smtClean="0"/>
              <a:t>log(x)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/>
              <a:t>we are interested in </a:t>
            </a:r>
            <a:r>
              <a:rPr lang="en-US" dirty="0" smtClean="0"/>
              <a:t>spreading the </a:t>
            </a:r>
            <a:r>
              <a:rPr lang="en-US" dirty="0" smtClean="0"/>
              <a:t>left side of the histogram we can simply use the power transformation </a:t>
            </a:r>
            <a:r>
              <a:rPr lang="en-US" i="1" dirty="0" smtClean="0"/>
              <a:t>y =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g</a:t>
            </a:r>
            <a:endParaRPr lang="en-US" baseline="300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i="1" dirty="0" smtClean="0"/>
              <a:t>Nominal to Binary Transformation </a:t>
            </a:r>
            <a:endParaRPr lang="en-GB" b="1" i="1" dirty="0" smtClean="0"/>
          </a:p>
          <a:p>
            <a:r>
              <a:rPr lang="en-US" dirty="0" smtClean="0"/>
              <a:t>The presence of nominal attributes in the data set can be problematic, specially </a:t>
            </a:r>
            <a:r>
              <a:rPr lang="en-US" dirty="0" smtClean="0"/>
              <a:t>if the </a:t>
            </a:r>
            <a:r>
              <a:rPr lang="en-US" dirty="0" smtClean="0"/>
              <a:t>DM algorithm used cannot correctly handle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The first option is to transform the nominal variable to a numeric </a:t>
            </a:r>
            <a:r>
              <a:rPr lang="en-US" dirty="0" smtClean="0"/>
              <a:t>one </a:t>
            </a:r>
          </a:p>
          <a:p>
            <a:r>
              <a:rPr lang="en-US" dirty="0" smtClean="0"/>
              <a:t>Although </a:t>
            </a:r>
            <a:r>
              <a:rPr lang="en-US" dirty="0" smtClean="0"/>
              <a:t>simple, this approach has two big drawbacks that discourage </a:t>
            </a:r>
            <a:r>
              <a:rPr lang="en-US" dirty="0" smtClean="0"/>
              <a:t>it:</a:t>
            </a:r>
          </a:p>
          <a:p>
            <a:pPr lvl="1"/>
            <a:r>
              <a:rPr lang="en-US" dirty="0" smtClean="0"/>
              <a:t>With this transformation we assume an ordering of the attribute </a:t>
            </a:r>
            <a:r>
              <a:rPr lang="en-US" dirty="0" smtClean="0"/>
              <a:t>values</a:t>
            </a:r>
          </a:p>
          <a:p>
            <a:pPr lvl="1"/>
            <a:r>
              <a:rPr lang="en-US" dirty="0" smtClean="0"/>
              <a:t>The integer values can be used in operations as numbers, whereas the </a:t>
            </a:r>
            <a:r>
              <a:rPr lang="en-US" dirty="0" smtClean="0"/>
              <a:t>nominal </a:t>
            </a:r>
            <a:r>
              <a:rPr lang="en-GB" dirty="0" smtClean="0"/>
              <a:t>values </a:t>
            </a:r>
            <a:r>
              <a:rPr lang="en-GB" dirty="0" smtClean="0"/>
              <a:t>cannot</a:t>
            </a:r>
            <a:endParaRPr lang="en-GB" b="1" i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i="1" dirty="0" smtClean="0"/>
              <a:t>Nominal to Binary Transformation </a:t>
            </a:r>
            <a:endParaRPr lang="en-GB" b="1" i="1" dirty="0" smtClean="0"/>
          </a:p>
          <a:p>
            <a:r>
              <a:rPr lang="en-US" dirty="0" smtClean="0"/>
              <a:t>In order to avoid the aforementioned problems, a very typical transformation </a:t>
            </a:r>
            <a:r>
              <a:rPr lang="en-US" dirty="0" smtClean="0"/>
              <a:t>used for DM methods </a:t>
            </a:r>
            <a:r>
              <a:rPr lang="en-US" dirty="0" smtClean="0"/>
              <a:t>is </a:t>
            </a:r>
            <a:r>
              <a:rPr lang="en-US" dirty="0" smtClean="0"/>
              <a:t>to map each </a:t>
            </a:r>
            <a:r>
              <a:rPr lang="en-US" dirty="0" smtClean="0"/>
              <a:t>nominal attribute to a set of newly generated attributes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N </a:t>
            </a:r>
            <a:r>
              <a:rPr lang="en-US" dirty="0" smtClean="0"/>
              <a:t>is the number of different values the nominal attribute has, we will </a:t>
            </a:r>
            <a:r>
              <a:rPr lang="en-US" dirty="0" smtClean="0"/>
              <a:t>substitute the </a:t>
            </a:r>
            <a:r>
              <a:rPr lang="en-US" dirty="0" smtClean="0"/>
              <a:t>nominal variable with a new set of binary attributes, each one representing one </a:t>
            </a:r>
            <a:r>
              <a:rPr lang="en-US" dirty="0" smtClean="0"/>
              <a:t>of </a:t>
            </a:r>
            <a:r>
              <a:rPr lang="en-GB" dirty="0" smtClean="0"/>
              <a:t>the </a:t>
            </a:r>
            <a:r>
              <a:rPr lang="en-GB" i="1" dirty="0" smtClean="0"/>
              <a:t>N</a:t>
            </a:r>
            <a:r>
              <a:rPr lang="en-GB" dirty="0" smtClean="0"/>
              <a:t> possible values</a:t>
            </a:r>
            <a:r>
              <a:rPr lang="en-GB" dirty="0" smtClean="0"/>
              <a:t>.</a:t>
            </a:r>
          </a:p>
          <a:p>
            <a:r>
              <a:rPr lang="en-US" dirty="0" smtClean="0"/>
              <a:t>For each instance, only one of the </a:t>
            </a:r>
            <a:r>
              <a:rPr lang="en-US" i="1" dirty="0" smtClean="0"/>
              <a:t>N </a:t>
            </a:r>
            <a:r>
              <a:rPr lang="en-US" dirty="0" smtClean="0"/>
              <a:t>newly created </a:t>
            </a:r>
            <a:r>
              <a:rPr lang="en-US" dirty="0" smtClean="0"/>
              <a:t>attributes will </a:t>
            </a:r>
            <a:r>
              <a:rPr lang="en-US" dirty="0" smtClean="0"/>
              <a:t>have a value of 1, while the rest will have the value of </a:t>
            </a:r>
            <a:r>
              <a:rPr lang="en-US" dirty="0" smtClean="0"/>
              <a:t>0</a:t>
            </a:r>
          </a:p>
          <a:p>
            <a:endParaRPr lang="en-GB" b="1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 smtClean="0"/>
              <a:t>Nominal to Binary Transformation </a:t>
            </a:r>
            <a:endParaRPr lang="en-GB" b="1" i="1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transformation is also referred in the literature as 1-to-</a:t>
            </a:r>
            <a:r>
              <a:rPr lang="en-US" i="1" dirty="0" smtClean="0"/>
              <a:t>N transformation</a:t>
            </a:r>
            <a:r>
              <a:rPr lang="en-US" i="1" dirty="0" smtClean="0"/>
              <a:t>.</a:t>
            </a:r>
          </a:p>
          <a:p>
            <a:r>
              <a:rPr lang="en-GB" dirty="0" smtClean="0"/>
              <a:t>A </a:t>
            </a:r>
            <a:r>
              <a:rPr lang="en-US" dirty="0" smtClean="0"/>
              <a:t>problem </a:t>
            </a:r>
            <a:r>
              <a:rPr lang="en-US" dirty="0" smtClean="0"/>
              <a:t>with this kind of transformation appears when the original nominal </a:t>
            </a:r>
            <a:r>
              <a:rPr lang="en-US" dirty="0" smtClean="0"/>
              <a:t>attribute </a:t>
            </a:r>
            <a:r>
              <a:rPr lang="en-GB" dirty="0" smtClean="0"/>
              <a:t>has </a:t>
            </a:r>
            <a:r>
              <a:rPr lang="en-GB" dirty="0" smtClean="0"/>
              <a:t>a large cardinality</a:t>
            </a:r>
            <a:endParaRPr lang="en-GB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number of attributes generated will be large </a:t>
            </a:r>
            <a:r>
              <a:rPr lang="en-US" dirty="0" smtClean="0"/>
              <a:t>as well</a:t>
            </a:r>
            <a:r>
              <a:rPr lang="en-US" dirty="0" smtClean="0"/>
              <a:t>, resulting in a very sparse data set which will lead to numerical and </a:t>
            </a:r>
            <a:r>
              <a:rPr lang="en-US" dirty="0" smtClean="0"/>
              <a:t>performance </a:t>
            </a:r>
            <a:r>
              <a:rPr lang="en-GB" dirty="0" smtClean="0"/>
              <a:t>problems</a:t>
            </a:r>
            <a:r>
              <a:rPr lang="en-GB" dirty="0" smtClean="0"/>
              <a:t>.</a:t>
            </a:r>
            <a:endParaRPr lang="en-GB" b="1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i="1" dirty="0" smtClean="0"/>
              <a:t>Transformations via Data </a:t>
            </a:r>
            <a:r>
              <a:rPr lang="en-GB" b="1" i="1" dirty="0" smtClean="0"/>
              <a:t>Reduction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the data set is very large, </a:t>
            </a:r>
            <a:r>
              <a:rPr lang="en-US" dirty="0" smtClean="0"/>
              <a:t>performing complex </a:t>
            </a:r>
            <a:r>
              <a:rPr lang="en-US" dirty="0" smtClean="0"/>
              <a:t>analysis </a:t>
            </a:r>
            <a:r>
              <a:rPr lang="en-US" dirty="0" smtClean="0"/>
              <a:t>and DM can </a:t>
            </a:r>
            <a:r>
              <a:rPr lang="en-US" dirty="0" smtClean="0"/>
              <a:t>take a long computing </a:t>
            </a:r>
            <a:r>
              <a:rPr lang="en-US" dirty="0" smtClean="0"/>
              <a:t>time</a:t>
            </a:r>
          </a:p>
          <a:p>
            <a:r>
              <a:rPr lang="en-GB" b="1" dirty="0" smtClean="0"/>
              <a:t>Data reduction </a:t>
            </a:r>
            <a:r>
              <a:rPr lang="en-GB" b="1" dirty="0" smtClean="0"/>
              <a:t>techniques </a:t>
            </a:r>
            <a:r>
              <a:rPr lang="en-US" dirty="0" smtClean="0"/>
              <a:t>are </a:t>
            </a:r>
            <a:r>
              <a:rPr lang="en-US" dirty="0" smtClean="0"/>
              <a:t>applied in these domains to reduce the size of the data set while trying to </a:t>
            </a:r>
            <a:r>
              <a:rPr lang="en-US" dirty="0" smtClean="0"/>
              <a:t>maintain the </a:t>
            </a:r>
            <a:r>
              <a:rPr lang="en-US" dirty="0" smtClean="0"/>
              <a:t>integrity and the information of the original data set as much as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Mining </a:t>
            </a:r>
            <a:r>
              <a:rPr lang="en-US" dirty="0" smtClean="0"/>
              <a:t>on the reduced data set will be much more efficient and it will </a:t>
            </a:r>
            <a:r>
              <a:rPr lang="en-US" dirty="0" smtClean="0"/>
              <a:t>also resemble </a:t>
            </a:r>
            <a:r>
              <a:rPr lang="en-US" dirty="0" smtClean="0"/>
              <a:t>the results that would have been obtained using the original data set.</a:t>
            </a:r>
            <a:endParaRPr lang="en-GB" b="1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 smtClean="0"/>
              <a:t>Transformations via Data </a:t>
            </a:r>
            <a:r>
              <a:rPr lang="en-GB" b="1" i="1" dirty="0" smtClean="0"/>
              <a:t>Reduction</a:t>
            </a:r>
          </a:p>
          <a:p>
            <a:r>
              <a:rPr lang="en-US" dirty="0" smtClean="0"/>
              <a:t>The main </a:t>
            </a:r>
            <a:r>
              <a:rPr lang="en-US" dirty="0" smtClean="0"/>
              <a:t>strategies to perform data reduction are Dimensionality Reduction (</a:t>
            </a:r>
            <a:r>
              <a:rPr lang="en-US" dirty="0" smtClean="0"/>
              <a:t>DR) </a:t>
            </a:r>
            <a:r>
              <a:rPr lang="en-GB" dirty="0" smtClean="0"/>
              <a:t>techniques</a:t>
            </a:r>
          </a:p>
          <a:p>
            <a:r>
              <a:rPr lang="en-US" dirty="0" smtClean="0"/>
              <a:t>They aim to reduce the number of attributes or instances available </a:t>
            </a:r>
            <a:r>
              <a:rPr lang="en-US" dirty="0" smtClean="0"/>
              <a:t>in </a:t>
            </a:r>
            <a:r>
              <a:rPr lang="en-GB" dirty="0" smtClean="0"/>
              <a:t>the </a:t>
            </a:r>
            <a:r>
              <a:rPr lang="en-GB" dirty="0" smtClean="0"/>
              <a:t>data </a:t>
            </a:r>
            <a:r>
              <a:rPr lang="en-GB" dirty="0" smtClean="0"/>
              <a:t>set</a:t>
            </a:r>
          </a:p>
          <a:p>
            <a:r>
              <a:rPr lang="en-US" u="sng" dirty="0" smtClean="0"/>
              <a:t>Chapter 7</a:t>
            </a:r>
            <a:r>
              <a:rPr lang="en-US" dirty="0" smtClean="0"/>
              <a:t> is devoted to attribute DR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Well known attribute reduction techniques are Wavelet transforms </a:t>
            </a:r>
            <a:r>
              <a:rPr lang="en-US" dirty="0" smtClean="0"/>
              <a:t>or </a:t>
            </a:r>
            <a:r>
              <a:rPr lang="en-GB" dirty="0" smtClean="0"/>
              <a:t>Principal </a:t>
            </a:r>
            <a:r>
              <a:rPr lang="en-GB" dirty="0" smtClean="0"/>
              <a:t>Component Analysis (PCA).</a:t>
            </a:r>
            <a:endParaRPr lang="en-GB" b="1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i="1" dirty="0" smtClean="0"/>
              <a:t>Transformations via Data </a:t>
            </a:r>
            <a:r>
              <a:rPr lang="en-GB" b="1" i="1" dirty="0" smtClean="0"/>
              <a:t>Reduction</a:t>
            </a:r>
          </a:p>
          <a:p>
            <a:r>
              <a:rPr lang="en-GB" dirty="0" smtClean="0"/>
              <a:t>Many </a:t>
            </a:r>
            <a:r>
              <a:rPr lang="en-US" dirty="0" smtClean="0"/>
              <a:t>techniques </a:t>
            </a:r>
            <a:r>
              <a:rPr lang="en-US" dirty="0" smtClean="0"/>
              <a:t>can be found for reducing the dimensionality in the number of </a:t>
            </a:r>
            <a:r>
              <a:rPr lang="en-US" dirty="0" smtClean="0"/>
              <a:t>instances, like </a:t>
            </a:r>
            <a:r>
              <a:rPr lang="en-US" dirty="0" smtClean="0"/>
              <a:t>the use of clustering techniques, parametric methods and so </a:t>
            </a:r>
            <a:r>
              <a:rPr lang="en-US" dirty="0" smtClean="0"/>
              <a:t>on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reader </a:t>
            </a:r>
            <a:r>
              <a:rPr lang="en-US" dirty="0" smtClean="0"/>
              <a:t>will </a:t>
            </a:r>
            <a:r>
              <a:rPr lang="en-US" dirty="0" smtClean="0"/>
              <a:t>find a complete survey of IS </a:t>
            </a:r>
            <a:r>
              <a:rPr lang="en-US" dirty="0" smtClean="0"/>
              <a:t>techniques in </a:t>
            </a:r>
            <a:r>
              <a:rPr lang="en-US" u="sng" dirty="0" smtClean="0"/>
              <a:t>Chapter 8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Overview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Integrating</a:t>
            </a:r>
            <a:r>
              <a:rPr lang="es-ES" dirty="0" smtClean="0"/>
              <a:t> </a:t>
            </a:r>
            <a:r>
              <a:rPr lang="en-US" dirty="0" smtClean="0"/>
              <a:t>data from different databases is usually called </a:t>
            </a:r>
            <a:r>
              <a:rPr lang="en-US" i="1" dirty="0" smtClean="0"/>
              <a:t>data integration.</a:t>
            </a:r>
          </a:p>
          <a:p>
            <a:r>
              <a:rPr lang="en-US" dirty="0" smtClean="0"/>
              <a:t>It will produce an </a:t>
            </a:r>
            <a:r>
              <a:rPr lang="es-ES" dirty="0" err="1" smtClean="0"/>
              <a:t>uniform</a:t>
            </a:r>
            <a:r>
              <a:rPr lang="es-ES" dirty="0" smtClean="0"/>
              <a:t> data set</a:t>
            </a:r>
          </a:p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final </a:t>
            </a:r>
            <a:r>
              <a:rPr lang="es-ES" dirty="0" err="1" smtClean="0"/>
              <a:t>step</a:t>
            </a:r>
            <a:r>
              <a:rPr lang="es-ES" dirty="0" smtClean="0"/>
              <a:t>.</a:t>
            </a:r>
          </a:p>
          <a:p>
            <a:pPr lvl="1"/>
            <a:r>
              <a:rPr lang="en-US" dirty="0" smtClean="0"/>
              <a:t>Errors like missing values or uncontrolled noise may be still present.	</a:t>
            </a:r>
          </a:p>
          <a:p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Transformation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 smtClean="0"/>
              <a:t>Transformations via Data </a:t>
            </a:r>
            <a:r>
              <a:rPr lang="en-GB" b="1" i="1" dirty="0" smtClean="0"/>
              <a:t>Reduction</a:t>
            </a:r>
          </a:p>
          <a:p>
            <a:r>
              <a:rPr lang="en-US" dirty="0" smtClean="0"/>
              <a:t>The use of binning </a:t>
            </a:r>
            <a:r>
              <a:rPr lang="en-US" dirty="0" smtClean="0"/>
              <a:t>and </a:t>
            </a:r>
            <a:r>
              <a:rPr lang="en-US" dirty="0" err="1" smtClean="0"/>
              <a:t>discretization</a:t>
            </a:r>
            <a:r>
              <a:rPr lang="en-US" dirty="0" smtClean="0"/>
              <a:t> </a:t>
            </a:r>
            <a:r>
              <a:rPr lang="en-US" dirty="0" smtClean="0"/>
              <a:t>techniques is also useful to reduce the dimensionality and </a:t>
            </a:r>
            <a:r>
              <a:rPr lang="en-US" dirty="0" smtClean="0"/>
              <a:t>complexity </a:t>
            </a:r>
            <a:r>
              <a:rPr lang="en-GB" dirty="0" smtClean="0"/>
              <a:t>of </a:t>
            </a:r>
            <a:r>
              <a:rPr lang="en-GB" dirty="0" smtClean="0"/>
              <a:t>the data set</a:t>
            </a:r>
            <a:r>
              <a:rPr lang="en-GB" dirty="0" smtClean="0"/>
              <a:t>.</a:t>
            </a:r>
          </a:p>
          <a:p>
            <a:r>
              <a:rPr lang="en-US" dirty="0" smtClean="0"/>
              <a:t>They convert numerical attributes into nominal ones, thus </a:t>
            </a:r>
            <a:r>
              <a:rPr lang="en-US" dirty="0" smtClean="0"/>
              <a:t>drastically reducing </a:t>
            </a:r>
            <a:r>
              <a:rPr lang="en-US" dirty="0" smtClean="0"/>
              <a:t>the cardinality of the attributes involved</a:t>
            </a:r>
            <a:endParaRPr lang="en-US" dirty="0" smtClean="0"/>
          </a:p>
          <a:p>
            <a:r>
              <a:rPr lang="en-US" u="sng" dirty="0" smtClean="0"/>
              <a:t>Chapter 9 </a:t>
            </a:r>
            <a:r>
              <a:rPr lang="en-US" dirty="0" smtClean="0"/>
              <a:t>presents a </a:t>
            </a:r>
            <a:r>
              <a:rPr lang="en-US" dirty="0" smtClean="0"/>
              <a:t>thorough presentation </a:t>
            </a:r>
            <a:r>
              <a:rPr lang="en-US" dirty="0" smtClean="0"/>
              <a:t>of these </a:t>
            </a:r>
            <a:r>
              <a:rPr lang="en-US" dirty="0" err="1" smtClean="0"/>
              <a:t>discretization</a:t>
            </a:r>
            <a:r>
              <a:rPr lang="en-US" dirty="0" smtClean="0"/>
              <a:t> techniques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Overview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Data </a:t>
            </a:r>
            <a:r>
              <a:rPr lang="es-ES" sz="2800" dirty="0" err="1" smtClean="0"/>
              <a:t>integration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usually</a:t>
            </a:r>
            <a:r>
              <a:rPr lang="es-ES" sz="2800" dirty="0" smtClean="0"/>
              <a:t> </a:t>
            </a:r>
            <a:r>
              <a:rPr lang="es-ES" sz="2800" dirty="0" err="1" smtClean="0"/>
              <a:t>followed</a:t>
            </a:r>
            <a:r>
              <a:rPr lang="es-ES" sz="2800" dirty="0" smtClean="0"/>
              <a:t> </a:t>
            </a:r>
            <a:r>
              <a:rPr lang="es-ES" sz="2800" dirty="0" err="1" smtClean="0"/>
              <a:t>by</a:t>
            </a:r>
            <a:r>
              <a:rPr lang="es-ES" sz="2800" dirty="0" smtClean="0"/>
              <a:t> a </a:t>
            </a:r>
            <a:r>
              <a:rPr lang="es-ES" sz="2800" i="1" dirty="0" smtClean="0"/>
              <a:t>data </a:t>
            </a:r>
            <a:r>
              <a:rPr lang="es-ES" sz="2800" i="1" dirty="0" err="1" smtClean="0"/>
              <a:t>cleaning</a:t>
            </a:r>
            <a:r>
              <a:rPr lang="es-ES" sz="2800" dirty="0" smtClean="0"/>
              <a:t> </a:t>
            </a:r>
            <a:r>
              <a:rPr lang="es-ES" sz="2800" dirty="0" err="1" smtClean="0"/>
              <a:t>step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Even a consistent and (almost) error-free data set may not be adequate for a particular DM algorithm</a:t>
            </a:r>
          </a:p>
          <a:p>
            <a:pPr lvl="1"/>
            <a:r>
              <a:rPr lang="en-US" sz="2400" i="1" dirty="0" smtClean="0"/>
              <a:t>Data normalizations </a:t>
            </a:r>
            <a:r>
              <a:rPr lang="en-US" sz="2400" dirty="0" smtClean="0"/>
              <a:t>and </a:t>
            </a:r>
            <a:r>
              <a:rPr lang="en-US" sz="2400" i="1" dirty="0" smtClean="0"/>
              <a:t>data transformations</a:t>
            </a:r>
            <a:r>
              <a:rPr lang="en-US" sz="2400" dirty="0" smtClean="0"/>
              <a:t> may enable or improve the application of DM algorithms to a data set</a:t>
            </a:r>
          </a:p>
          <a:p>
            <a:pPr lvl="1"/>
            <a:r>
              <a:rPr lang="en-US" sz="2400" dirty="0" smtClean="0"/>
              <a:t>Dealing with large data sets is usually tackled by using </a:t>
            </a:r>
            <a:r>
              <a:rPr lang="en-US" sz="2400" i="1" dirty="0" smtClean="0"/>
              <a:t>data reduction </a:t>
            </a:r>
            <a:r>
              <a:rPr lang="en-US" sz="2400" dirty="0" smtClean="0"/>
              <a:t>techniques</a:t>
            </a:r>
          </a:p>
          <a:p>
            <a:endParaRPr lang="es-ES" sz="28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Preparation</a:t>
            </a:r>
            <a:r>
              <a:rPr lang="es-ES" dirty="0" smtClean="0"/>
              <a:t> Basic </a:t>
            </a:r>
            <a:r>
              <a:rPr lang="es-ES" dirty="0" err="1" smtClean="0"/>
              <a:t>Models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Overview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Cleaning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Normalization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Data </a:t>
            </a:r>
            <a:r>
              <a:rPr lang="es-ES" dirty="0" err="1" smtClean="0">
                <a:solidFill>
                  <a:schemeClr val="bg2"/>
                </a:solidFill>
              </a:rPr>
              <a:t>Transformation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Goal</a:t>
            </a:r>
            <a:r>
              <a:rPr lang="es-ES" dirty="0" smtClean="0"/>
              <a:t>: </a:t>
            </a:r>
            <a:r>
              <a:rPr lang="en-US" dirty="0" smtClean="0"/>
              <a:t>collect a single data set with information coming from </a:t>
            </a:r>
            <a:r>
              <a:rPr lang="es-ES" dirty="0" err="1" smtClean="0"/>
              <a:t>varied</a:t>
            </a:r>
            <a:r>
              <a:rPr lang="es-ES" dirty="0" smtClean="0"/>
              <a:t> and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endParaRPr lang="es-ES" dirty="0" smtClean="0"/>
          </a:p>
          <a:p>
            <a:r>
              <a:rPr lang="es-ES" dirty="0" smtClean="0"/>
              <a:t>A data </a:t>
            </a:r>
            <a:r>
              <a:rPr lang="es-ES" dirty="0" err="1" smtClean="0"/>
              <a:t>map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establish</a:t>
            </a:r>
            <a:r>
              <a:rPr lang="es-ES" dirty="0" smtClean="0"/>
              <a:t> </a:t>
            </a:r>
            <a:r>
              <a:rPr lang="en-US" dirty="0" smtClean="0"/>
              <a:t>how each instance is arranged in a common structure</a:t>
            </a:r>
          </a:p>
          <a:p>
            <a:r>
              <a:rPr lang="en-US" dirty="0" smtClean="0"/>
              <a:t>Data from relational databases is flattened: gathered together into one single record</a:t>
            </a:r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Integration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2800" dirty="0" err="1" smtClean="0"/>
              <a:t>Finding</a:t>
            </a:r>
            <a:r>
              <a:rPr lang="es-ES" sz="2800" dirty="0" smtClean="0"/>
              <a:t> </a:t>
            </a:r>
            <a:r>
              <a:rPr lang="es-ES" sz="2800" dirty="0" err="1" smtClean="0"/>
              <a:t>Redundant</a:t>
            </a:r>
            <a:r>
              <a:rPr lang="es-ES" sz="2800" dirty="0" smtClean="0"/>
              <a:t> </a:t>
            </a:r>
            <a:r>
              <a:rPr lang="es-ES" sz="2800" dirty="0" err="1" smtClean="0"/>
              <a:t>Attributes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attribute is redundant when it can be derived from another attribute or set </a:t>
            </a:r>
            <a:r>
              <a:rPr lang="es-ES" sz="2800" dirty="0" smtClean="0"/>
              <a:t>of </a:t>
            </a:r>
            <a:r>
              <a:rPr lang="es-ES" sz="2800" dirty="0" err="1" smtClean="0"/>
              <a:t>them</a:t>
            </a:r>
            <a:endParaRPr lang="en-US" sz="2800" dirty="0" smtClean="0"/>
          </a:p>
          <a:p>
            <a:r>
              <a:rPr lang="en-US" sz="2800" dirty="0" smtClean="0"/>
              <a:t>Redundancy is a problem that should be avoided</a:t>
            </a:r>
          </a:p>
          <a:p>
            <a:pPr lvl="1"/>
            <a:r>
              <a:rPr lang="en-US" sz="2400" dirty="0" smtClean="0"/>
              <a:t>It increments the data size </a:t>
            </a:r>
            <a:r>
              <a:rPr lang="en-US" sz="2400" dirty="0" smtClean="0">
                <a:sym typeface="Wingdings" pitchFamily="2" charset="2"/>
              </a:rPr>
              <a:t> modeling time for DM algorithms increase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It also may induce </a:t>
            </a:r>
            <a:r>
              <a:rPr lang="en-US" sz="2400" dirty="0" err="1" smtClean="0">
                <a:sym typeface="Wingdings" pitchFamily="2" charset="2"/>
              </a:rPr>
              <a:t>overfitting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/>
              <a:t>Redundancies in attributes can be detected using correlation analysis</a:t>
            </a:r>
            <a:endParaRPr lang="es-E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2365</Words>
  <Application>Microsoft Office PowerPoint</Application>
  <PresentationFormat>Presentación en pantalla (4:3)</PresentationFormat>
  <Paragraphs>271</Paragraphs>
  <Slides>50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Data Preparation Basic Models</vt:lpstr>
      <vt:lpstr>Data Preparation Basic Models</vt:lpstr>
      <vt:lpstr>Data Preparation Basic Models</vt:lpstr>
      <vt:lpstr>Overview</vt:lpstr>
      <vt:lpstr>Overview</vt:lpstr>
      <vt:lpstr>Overview</vt:lpstr>
      <vt:lpstr>Data Preparation Basic Models</vt:lpstr>
      <vt:lpstr>Data Integration</vt:lpstr>
      <vt:lpstr>Data Integration  Finding Redundant Attributes</vt:lpstr>
      <vt:lpstr>Data Integration  Finding Redundant Attributes</vt:lpstr>
      <vt:lpstr>Data Integration  Finding Redundant Attributes</vt:lpstr>
      <vt:lpstr>Data Integration  Finding Redundant Attributes</vt:lpstr>
      <vt:lpstr>Data Integration Detecting Tuple Duplication and Inconsistency</vt:lpstr>
      <vt:lpstr>Data Integration Detecting Tuple Duplication and Inconsistency</vt:lpstr>
      <vt:lpstr>Data Integration Detecting Tuple Duplication and Inconsistency</vt:lpstr>
      <vt:lpstr>Data Integration Detecting Tuple Duplication and Inconsistency</vt:lpstr>
      <vt:lpstr>Data Preparation Basic Models</vt:lpstr>
      <vt:lpstr>Data Cleaning</vt:lpstr>
      <vt:lpstr>Data Cleaning</vt:lpstr>
      <vt:lpstr>Data Cleaning</vt:lpstr>
      <vt:lpstr>Data Preparation Basic Models</vt:lpstr>
      <vt:lpstr>Data Normalization</vt:lpstr>
      <vt:lpstr>Data Normalization</vt:lpstr>
      <vt:lpstr>Data Normalization</vt:lpstr>
      <vt:lpstr>Data Normalization</vt:lpstr>
      <vt:lpstr>Data Normalization</vt:lpstr>
      <vt:lpstr>Data Preparation Basic Models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  <vt:lpstr>Data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 Basic Models</dc:title>
  <dc:creator>Julián Luengo Martín</dc:creator>
  <cp:lastModifiedBy>Julián Luengo Martín</cp:lastModifiedBy>
  <cp:revision>66</cp:revision>
  <dcterms:created xsi:type="dcterms:W3CDTF">2015-04-28T15:36:11Z</dcterms:created>
  <dcterms:modified xsi:type="dcterms:W3CDTF">2015-06-22T12:43:34Z</dcterms:modified>
</cp:coreProperties>
</file>